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A2CA8AA-37CE-4865-B82F-277DE1712DCA}">
  <a:tblStyle styleId="{8A2CA8AA-37CE-4865-B82F-277DE1712DC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f9e25bb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5f9e25bb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fa651a0fc_4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fa651a0fc_4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fa651a0fc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5fa651a0fc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5fa651a0fc_4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5fa651a0fc_4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5fa651a0fc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5fa651a0fc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fa651a0fc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fa651a0fc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5fa651a0fc_7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5fa651a0fc_7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5fa651a0f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5fa651a0f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5fa651a0fc_7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5fa651a0fc_7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5fa651a0fc_4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5fa651a0fc_4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fa651a0fc_4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fa651a0fc_4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fa651a0fc_4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fa651a0fc_4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5fa651a0fc_4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5fa651a0fc_4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5f9e25bbf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5f9e25bbf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5fa651a0fc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5fa651a0fc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5fa651a0fc_5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5fa651a0fc_5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5fa651a0fc_4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5fa651a0fc_4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5fc4573a3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35fc4573a3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fa651a0fc_4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fa651a0fc_4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a651a0fc_5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a651a0fc_5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fa651a0fc_5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fa651a0fc_5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fa651a0fc_5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fa651a0fc_5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5fa651a0fc_5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5fa651a0fc_5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5fa651a0fc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5fa651a0fc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Yes I know SOURCES!!!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a651a0f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a651a0f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" name="Google Shape;5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ETH">
  <p:cSld name="Title - ETH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2">
            <a:alphaModFix/>
          </a:blip>
          <a:srcRect b="31271" l="0" r="0" t="23221"/>
          <a:stretch/>
        </p:blipFill>
        <p:spPr>
          <a:xfrm>
            <a:off x="323977" y="465535"/>
            <a:ext cx="8496056" cy="210621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23851" y="2571750"/>
            <a:ext cx="8496300" cy="86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0" lIns="108025" spcFirstLastPara="1" rIns="108025" wrap="square" tIns="54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23977" y="3435846"/>
            <a:ext cx="8496300" cy="1255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0" lIns="108025" spcFirstLastPara="1" rIns="108025" wrap="square" tIns="81025">
            <a:noAutofit/>
          </a:bodyPr>
          <a:lstStyle>
            <a:lvl1pPr lv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194825" y="4663225"/>
            <a:ext cx="1061600" cy="34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/>
          <p:nvPr/>
        </p:nvSpPr>
        <p:spPr>
          <a:xfrm>
            <a:off x="194825" y="129875"/>
            <a:ext cx="8767200" cy="4764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B5394"/>
              </a:solidFill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363675" y="337700"/>
            <a:ext cx="8433900" cy="4398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ransition>
    <p:fade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2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mlj.jl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7.png"/><Relationship Id="rId5" Type="http://schemas.openxmlformats.org/officeDocument/2006/relationships/image" Target="../media/image15.png"/><Relationship Id="rId6" Type="http://schemas.openxmlformats.org/officeDocument/2006/relationships/image" Target="../media/image17.png"/><Relationship Id="rId7" Type="http://schemas.openxmlformats.org/officeDocument/2006/relationships/image" Target="../media/image19.png"/><Relationship Id="rId8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2.png"/><Relationship Id="rId4" Type="http://schemas.openxmlformats.org/officeDocument/2006/relationships/image" Target="../media/image31.png"/><Relationship Id="rId5" Type="http://schemas.openxmlformats.org/officeDocument/2006/relationships/image" Target="../media/image34.png"/><Relationship Id="rId6" Type="http://schemas.openxmlformats.org/officeDocument/2006/relationships/image" Target="../media/image35.png"/><Relationship Id="rId7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0.png"/><Relationship Id="rId4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doi.org/10.1001/archpsyc.63.8.856:contentReference%5Boaicite:7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Relationship Id="rId4" Type="http://schemas.openxmlformats.org/officeDocument/2006/relationships/image" Target="../media/image29.png"/><Relationship Id="rId5" Type="http://schemas.openxmlformats.org/officeDocument/2006/relationships/image" Target="../media/image22.png"/><Relationship Id="rId6" Type="http://schemas.openxmlformats.org/officeDocument/2006/relationships/image" Target="../media/image21.png"/><Relationship Id="rId7" Type="http://schemas.openxmlformats.org/officeDocument/2006/relationships/image" Target="../media/image2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drive.google.com/drive/folders/1VdrC7v95wXy2z6Y1bb0dDftFRWz5-YAv" TargetMode="External"/><Relationship Id="rId4" Type="http://schemas.openxmlformats.org/officeDocument/2006/relationships/hyperlink" Target="https://drive.google.com/drive/folders/1feefGpBDvN_3uZFatr3RutIRNcMECsFF" TargetMode="External"/><Relationship Id="rId5" Type="http://schemas.openxmlformats.org/officeDocument/2006/relationships/hyperlink" Target="https://gitlab.ethz.ch/tn_projects_fs2025/Project_8/-/tree/main/Classification_and_Regression_DCM/figures?ref_type=heads" TargetMode="External"/></Relationships>
</file>

<file path=ppt/slides/_rels/slide3.xml.rels><?xml version="1.0" encoding="UTF-8" standalone="yes"?><Relationships xmlns="http://schemas.openxmlformats.org/package/2006/relationships"><Relationship Id="rId10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pubchem.ncbi.nlm.nih.gov#query=C13H16ClNO" TargetMode="External"/><Relationship Id="rId4" Type="http://schemas.openxmlformats.org/officeDocument/2006/relationships/hyperlink" Target="https://pubchem.ncbi.nlm.nih.gov#query=C13H16ClNO" TargetMode="External"/><Relationship Id="rId9" Type="http://schemas.openxmlformats.org/officeDocument/2006/relationships/image" Target="../media/image4.jpg"/><Relationship Id="rId5" Type="http://schemas.openxmlformats.org/officeDocument/2006/relationships/hyperlink" Target="https://pubchem.ncbi.nlm.nih.gov#query=C13H16ClNO" TargetMode="External"/><Relationship Id="rId6" Type="http://schemas.openxmlformats.org/officeDocument/2006/relationships/hyperlink" Target="https://pubchem.ncbi.nlm.nih.gov#query=C13H16ClNO" TargetMode="External"/><Relationship Id="rId7" Type="http://schemas.openxmlformats.org/officeDocument/2006/relationships/hyperlink" Target="https://pubchem.ncbi.nlm.nih.gov#query=C13H16ClNO" TargetMode="External"/><Relationship Id="rId8" Type="http://schemas.openxmlformats.org/officeDocument/2006/relationships/image" Target="../media/image2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20.png"/><Relationship Id="rId6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ctrTitle"/>
          </p:nvPr>
        </p:nvSpPr>
        <p:spPr>
          <a:xfrm>
            <a:off x="323851" y="2571750"/>
            <a:ext cx="8496300" cy="864000"/>
          </a:xfrm>
          <a:prstGeom prst="rect">
            <a:avLst/>
          </a:prstGeom>
        </p:spPr>
        <p:txBody>
          <a:bodyPr anchorCtr="0" anchor="t" bIns="0" lIns="108025" spcFirstLastPara="1" rIns="108025" wrap="square" tIns="54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1"/>
                </a:solidFill>
              </a:rPr>
              <a:t>Dynamic Causal Modelling of Resting-State fMRI to Predict Ketamine Response in Major Depressive Disorder</a:t>
            </a:r>
            <a:endParaRPr b="1" sz="1600">
              <a:solidFill>
                <a:schemeClr val="dk1"/>
              </a:solidFill>
            </a:endParaRPr>
          </a:p>
        </p:txBody>
      </p:sp>
      <p:sp>
        <p:nvSpPr>
          <p:cNvPr id="63" name="Google Shape;63;p14"/>
          <p:cNvSpPr txBox="1"/>
          <p:nvPr>
            <p:ph idx="1" type="subTitle"/>
          </p:nvPr>
        </p:nvSpPr>
        <p:spPr>
          <a:xfrm>
            <a:off x="323975" y="3101150"/>
            <a:ext cx="8496300" cy="1590000"/>
          </a:xfrm>
          <a:prstGeom prst="rect">
            <a:avLst/>
          </a:prstGeom>
        </p:spPr>
        <p:txBody>
          <a:bodyPr anchorCtr="0" anchor="t" bIns="0" lIns="108025" spcFirstLastPara="1" rIns="108025" wrap="square" tIns="810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dk1"/>
                </a:solidFill>
              </a:rPr>
              <a:t>                                </a:t>
            </a:r>
            <a:endParaRPr b="1" sz="1200">
              <a:solidFill>
                <a:schemeClr val="dk1"/>
              </a:solidFill>
            </a:endParaRPr>
          </a:p>
          <a:p>
            <a:pPr indent="457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dk1"/>
                </a:solidFill>
              </a:rPr>
              <a:t>227-0973-00L:</a:t>
            </a:r>
            <a:r>
              <a:rPr lang="en-GB" sz="1200">
                <a:solidFill>
                  <a:schemeClr val="dk1"/>
                </a:solidFill>
              </a:rPr>
              <a:t> Translational Neuromodeling (</a:t>
            </a:r>
            <a:r>
              <a:rPr lang="en-GB" sz="1200">
                <a:solidFill>
                  <a:schemeClr val="dk1"/>
                </a:solidFill>
              </a:rPr>
              <a:t>Spring Semester 2025)</a:t>
            </a:r>
            <a:endParaRPr sz="12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200">
                <a:solidFill>
                  <a:schemeClr val="dk1"/>
                </a:solidFill>
              </a:rPr>
              <a:t>         Project Group 8:</a:t>
            </a:r>
            <a:r>
              <a:rPr lang="en-GB" sz="1200">
                <a:solidFill>
                  <a:schemeClr val="dk1"/>
                </a:solidFill>
              </a:rPr>
              <a:t> Keyshav Mor, Rico-Marcel Benning, Leòn Schönleber</a:t>
            </a:r>
            <a:endParaRPr sz="1200">
              <a:solidFill>
                <a:schemeClr val="dk1"/>
              </a:solidFill>
            </a:endParaRPr>
          </a:p>
          <a:p>
            <a:pPr indent="457200" lvl="0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   </a:t>
            </a:r>
            <a:r>
              <a:rPr b="1" lang="en-GB" sz="1200">
                <a:solidFill>
                  <a:schemeClr val="dk1"/>
                </a:solidFill>
              </a:rPr>
              <a:t>Tuesday, June 3, 2025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                             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5200" y="4310450"/>
            <a:ext cx="1892224" cy="30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7713" y="4216652"/>
            <a:ext cx="1428825" cy="43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7900" y="4165196"/>
            <a:ext cx="1428826" cy="486592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68" name="Google Shape;68;p14"/>
          <p:cNvSpPr/>
          <p:nvPr/>
        </p:nvSpPr>
        <p:spPr>
          <a:xfrm>
            <a:off x="323850" y="309575"/>
            <a:ext cx="8529600" cy="1587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311700" y="229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Predictions using Generative Embeddings</a:t>
            </a:r>
            <a:endParaRPr b="1"/>
          </a:p>
        </p:txBody>
      </p:sp>
      <p:sp>
        <p:nvSpPr>
          <p:cNvPr id="154" name="Google Shape;154;p23"/>
          <p:cNvSpPr txBox="1"/>
          <p:nvPr>
            <p:ph idx="1" type="body"/>
          </p:nvPr>
        </p:nvSpPr>
        <p:spPr>
          <a:xfrm>
            <a:off x="311700" y="801775"/>
            <a:ext cx="8520600" cy="3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298861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GB" sz="4425">
                <a:solidFill>
                  <a:schemeClr val="dk1"/>
                </a:solidFill>
              </a:rPr>
              <a:t>Goal: </a:t>
            </a:r>
            <a:endParaRPr b="1" sz="4425">
              <a:solidFill>
                <a:schemeClr val="dk1"/>
              </a:solidFill>
            </a:endParaRPr>
          </a:p>
          <a:p>
            <a:pPr indent="-298861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-GB" sz="4425">
                <a:solidFill>
                  <a:schemeClr val="dk1"/>
                </a:solidFill>
              </a:rPr>
              <a:t>Use generative embeddings from DCMs to identify responders and non-responders </a:t>
            </a:r>
            <a:r>
              <a:rPr b="1" lang="en-GB" sz="4425">
                <a:solidFill>
                  <a:schemeClr val="dk1"/>
                </a:solidFill>
              </a:rPr>
              <a:t>(Classification)</a:t>
            </a:r>
            <a:endParaRPr b="1" sz="4425">
              <a:solidFill>
                <a:schemeClr val="dk1"/>
              </a:solidFill>
            </a:endParaRPr>
          </a:p>
          <a:p>
            <a:pPr indent="-298861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-GB" sz="4425">
                <a:solidFill>
                  <a:schemeClr val="dk1"/>
                </a:solidFill>
              </a:rPr>
              <a:t>Also predict treatment levels in patients in terms of MADRS scores </a:t>
            </a:r>
            <a:r>
              <a:rPr b="1" lang="en-GB" sz="4425">
                <a:solidFill>
                  <a:schemeClr val="dk1"/>
                </a:solidFill>
              </a:rPr>
              <a:t>(Continuous Value Regression)</a:t>
            </a:r>
            <a:endParaRPr b="1" sz="4425">
              <a:solidFill>
                <a:schemeClr val="dk1"/>
              </a:solidFill>
            </a:endParaRPr>
          </a:p>
          <a:p>
            <a:pPr indent="-298861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GB" sz="4425">
                <a:solidFill>
                  <a:schemeClr val="dk1"/>
                </a:solidFill>
              </a:rPr>
              <a:t>Montgomery–Åsberg Depression Rating Scale (MADRS) :</a:t>
            </a:r>
            <a:endParaRPr b="1" sz="4425">
              <a:solidFill>
                <a:schemeClr val="dk1"/>
              </a:solidFill>
            </a:endParaRPr>
          </a:p>
          <a:p>
            <a:pPr indent="-29886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b="1" lang="en-GB" sz="4425">
                <a:solidFill>
                  <a:schemeClr val="dk1"/>
                </a:solidFill>
              </a:rPr>
              <a:t> 0-6:</a:t>
            </a:r>
            <a:r>
              <a:rPr lang="en-GB" sz="4425">
                <a:solidFill>
                  <a:schemeClr val="dk1"/>
                </a:solidFill>
              </a:rPr>
              <a:t> Normal; </a:t>
            </a:r>
            <a:r>
              <a:rPr b="1" lang="en-GB" sz="4425">
                <a:solidFill>
                  <a:schemeClr val="dk1"/>
                </a:solidFill>
              </a:rPr>
              <a:t>7-19: </a:t>
            </a:r>
            <a:r>
              <a:rPr lang="en-GB" sz="4425">
                <a:solidFill>
                  <a:schemeClr val="dk1"/>
                </a:solidFill>
              </a:rPr>
              <a:t>Mild Depression; </a:t>
            </a:r>
            <a:r>
              <a:rPr b="1" lang="en-GB" sz="4425">
                <a:solidFill>
                  <a:schemeClr val="dk1"/>
                </a:solidFill>
              </a:rPr>
              <a:t>20-34:</a:t>
            </a:r>
            <a:r>
              <a:rPr lang="en-GB" sz="4425">
                <a:solidFill>
                  <a:schemeClr val="dk1"/>
                </a:solidFill>
              </a:rPr>
              <a:t> Moderate Depression; </a:t>
            </a:r>
            <a:r>
              <a:rPr b="1" lang="en-GB" sz="4425">
                <a:solidFill>
                  <a:schemeClr val="dk1"/>
                </a:solidFill>
              </a:rPr>
              <a:t>35-60:</a:t>
            </a:r>
            <a:r>
              <a:rPr lang="en-GB" sz="4425">
                <a:solidFill>
                  <a:schemeClr val="dk1"/>
                </a:solidFill>
              </a:rPr>
              <a:t> Severe Depression</a:t>
            </a:r>
            <a:endParaRPr sz="4425">
              <a:solidFill>
                <a:schemeClr val="dk1"/>
              </a:solidFill>
            </a:endParaRPr>
          </a:p>
          <a:p>
            <a:pPr indent="-298861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GB" sz="4425">
                <a:solidFill>
                  <a:schemeClr val="dk1"/>
                </a:solidFill>
              </a:rPr>
              <a:t>Feature Set:</a:t>
            </a:r>
            <a:endParaRPr b="1" sz="4425">
              <a:solidFill>
                <a:schemeClr val="dk1"/>
              </a:solidFill>
            </a:endParaRPr>
          </a:p>
          <a:p>
            <a:pPr indent="-29886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b="1" lang="en-GB" sz="4425">
                <a:solidFill>
                  <a:schemeClr val="dk1"/>
                </a:solidFill>
              </a:rPr>
              <a:t>16 features from 4x4 DCM; 121 features from 11x11 DCM; 225 features from 15x15 DCM</a:t>
            </a:r>
            <a:endParaRPr b="1" sz="4425">
              <a:solidFill>
                <a:schemeClr val="dk1"/>
              </a:solidFill>
            </a:endParaRPr>
          </a:p>
          <a:p>
            <a:pPr indent="-298861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GB" sz="4425">
                <a:solidFill>
                  <a:schemeClr val="dk1"/>
                </a:solidFill>
              </a:rPr>
              <a:t>Ground Truth Target Labels: </a:t>
            </a:r>
            <a:endParaRPr b="1" sz="4425">
              <a:solidFill>
                <a:schemeClr val="dk1"/>
              </a:solidFill>
            </a:endParaRPr>
          </a:p>
          <a:p>
            <a:pPr indent="-29886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-GB" sz="4425">
                <a:solidFill>
                  <a:schemeClr val="dk1"/>
                </a:solidFill>
              </a:rPr>
              <a:t>Obtained from MADRS scores of baseline session (b0) and after 2 days (d2)</a:t>
            </a:r>
            <a:endParaRPr sz="4425">
              <a:solidFill>
                <a:schemeClr val="dk1"/>
              </a:solidFill>
            </a:endParaRPr>
          </a:p>
          <a:p>
            <a:pPr indent="-298861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b="1" lang="en-GB" sz="4425">
                <a:solidFill>
                  <a:schemeClr val="dk1"/>
                </a:solidFill>
              </a:rPr>
              <a:t>Classification Tasks: </a:t>
            </a:r>
            <a:r>
              <a:rPr lang="en-GB" sz="4425">
                <a:solidFill>
                  <a:schemeClr val="dk1"/>
                </a:solidFill>
              </a:rPr>
              <a:t>Labels hand-engineered from absolute MADRS score after session d2</a:t>
            </a:r>
            <a:endParaRPr sz="4425">
              <a:solidFill>
                <a:schemeClr val="dk1"/>
              </a:solidFill>
            </a:endParaRPr>
          </a:p>
          <a:p>
            <a:pPr indent="-298861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■"/>
            </a:pPr>
            <a:r>
              <a:rPr b="1" lang="en-GB" sz="4425">
                <a:solidFill>
                  <a:srgbClr val="9900FF"/>
                </a:solidFill>
              </a:rPr>
              <a:t>Binary, Three-label, Four-label, Five-label</a:t>
            </a:r>
            <a:r>
              <a:rPr b="1" lang="en-GB" sz="4425">
                <a:solidFill>
                  <a:schemeClr val="dk1"/>
                </a:solidFill>
              </a:rPr>
              <a:t> </a:t>
            </a:r>
            <a:r>
              <a:rPr lang="en-GB" sz="4425">
                <a:solidFill>
                  <a:schemeClr val="dk1"/>
                </a:solidFill>
              </a:rPr>
              <a:t>classification validated for for the 3 DCMs</a:t>
            </a:r>
            <a:endParaRPr sz="4425">
              <a:solidFill>
                <a:schemeClr val="dk1"/>
              </a:solidFill>
            </a:endParaRPr>
          </a:p>
          <a:p>
            <a:pPr indent="-29886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b="1" lang="en-GB" sz="4425">
                <a:solidFill>
                  <a:schemeClr val="dk1"/>
                </a:solidFill>
              </a:rPr>
              <a:t>Continuous Value Prediction Tasks: </a:t>
            </a:r>
            <a:r>
              <a:rPr lang="en-GB" sz="4425">
                <a:solidFill>
                  <a:srgbClr val="9900FF"/>
                </a:solidFill>
              </a:rPr>
              <a:t>Predictions on absolute d2 MADRS and delta (b0 - d2) MADRS scores</a:t>
            </a:r>
            <a:endParaRPr sz="4425">
              <a:solidFill>
                <a:srgbClr val="9900FF"/>
              </a:solidFill>
            </a:endParaRPr>
          </a:p>
          <a:p>
            <a:pPr indent="-298861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GB" sz="4425">
                <a:solidFill>
                  <a:schemeClr val="dk1"/>
                </a:solidFill>
              </a:rPr>
              <a:t>Cross Validation Strategy:</a:t>
            </a:r>
            <a:endParaRPr b="1" sz="4425">
              <a:solidFill>
                <a:schemeClr val="dk1"/>
              </a:solidFill>
            </a:endParaRPr>
          </a:p>
          <a:p>
            <a:pPr indent="-29886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b="1" lang="en-GB" sz="4425">
                <a:solidFill>
                  <a:schemeClr val="dk1"/>
                </a:solidFill>
              </a:rPr>
              <a:t>3, 4 and 5-fold cross validation </a:t>
            </a:r>
            <a:r>
              <a:rPr lang="en-GB" sz="4425">
                <a:solidFill>
                  <a:schemeClr val="dk1"/>
                </a:solidFill>
              </a:rPr>
              <a:t>for the 4 modes of classification performance validation </a:t>
            </a:r>
            <a:r>
              <a:rPr b="1" lang="en-GB" sz="4425">
                <a:solidFill>
                  <a:srgbClr val="FF0000"/>
                </a:solidFill>
              </a:rPr>
              <a:t>---&gt; Class Imbalance Mitigation</a:t>
            </a:r>
            <a:endParaRPr b="1" sz="4425">
              <a:solidFill>
                <a:srgbClr val="FF0000"/>
              </a:solidFill>
            </a:endParaRPr>
          </a:p>
          <a:p>
            <a:pPr indent="-29886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b="1" lang="en-GB" sz="4425">
                <a:solidFill>
                  <a:schemeClr val="dk1"/>
                </a:solidFill>
              </a:rPr>
              <a:t>5-fold</a:t>
            </a:r>
            <a:r>
              <a:rPr lang="en-GB" sz="4425">
                <a:solidFill>
                  <a:schemeClr val="dk1"/>
                </a:solidFill>
              </a:rPr>
              <a:t> </a:t>
            </a:r>
            <a:r>
              <a:rPr b="1" lang="en-GB" sz="4425">
                <a:solidFill>
                  <a:schemeClr val="dk1"/>
                </a:solidFill>
              </a:rPr>
              <a:t>cross validation </a:t>
            </a:r>
            <a:r>
              <a:rPr lang="en-GB" sz="4425">
                <a:solidFill>
                  <a:schemeClr val="dk1"/>
                </a:solidFill>
              </a:rPr>
              <a:t>for continuous value prediction tasks</a:t>
            </a:r>
            <a:endParaRPr sz="4425">
              <a:solidFill>
                <a:schemeClr val="dk1"/>
              </a:solidFill>
            </a:endParaRPr>
          </a:p>
          <a:p>
            <a:pPr indent="0" lvl="0" marL="13716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</p:txBody>
      </p:sp>
      <p:sp>
        <p:nvSpPr>
          <p:cNvPr id="155" name="Google Shape;15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311700" y="229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Predictions using Generative Embeddings</a:t>
            </a:r>
            <a:endParaRPr b="1"/>
          </a:p>
        </p:txBody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311700" y="801775"/>
            <a:ext cx="8520600" cy="40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-GB" sz="1400">
                <a:solidFill>
                  <a:schemeClr val="dk1"/>
                </a:solidFill>
              </a:rPr>
              <a:t>Programming Language: </a:t>
            </a:r>
            <a:r>
              <a:rPr lang="en-GB" sz="1400">
                <a:solidFill>
                  <a:schemeClr val="dk1"/>
                </a:solidFill>
              </a:rPr>
              <a:t> Julia</a:t>
            </a:r>
            <a:endParaRPr sz="14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-GB" sz="1200" u="sng">
                <a:solidFill>
                  <a:schemeClr val="hlink"/>
                </a:solidFill>
                <a:hlinkClick r:id="rId3"/>
              </a:rPr>
              <a:t>MLJ.jl</a:t>
            </a:r>
            <a:r>
              <a:rPr lang="en-GB" sz="1200">
                <a:solidFill>
                  <a:schemeClr val="dk1"/>
                </a:solidFill>
              </a:rPr>
              <a:t> library in Julia supports many traditional classification and regression ML models</a:t>
            </a:r>
            <a:endParaRPr sz="12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-GB" sz="1400">
                <a:solidFill>
                  <a:schemeClr val="dk1"/>
                </a:solidFill>
              </a:rPr>
              <a:t>Models: </a:t>
            </a:r>
            <a:endParaRPr b="1" sz="14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-GB" sz="1200">
                <a:solidFill>
                  <a:schemeClr val="dk1"/>
                </a:solidFill>
              </a:rPr>
              <a:t>Classification : </a:t>
            </a:r>
            <a:r>
              <a:rPr lang="en-GB" sz="1200">
                <a:solidFill>
                  <a:schemeClr val="dk1"/>
                </a:solidFill>
              </a:rPr>
              <a:t>Logistic Regression, Multinomial Classifier, Random Forest </a:t>
            </a:r>
            <a:r>
              <a:rPr b="1" lang="en-GB" sz="1200">
                <a:solidFill>
                  <a:schemeClr val="dk1"/>
                </a:solidFill>
              </a:rPr>
              <a:t>(3, 4, 5-fold cross validation)</a:t>
            </a:r>
            <a:endParaRPr b="1"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-GB" sz="1200">
                <a:solidFill>
                  <a:schemeClr val="dk1"/>
                </a:solidFill>
              </a:rPr>
              <a:t>Continuous Value Prediction: Elastic Net Regression</a:t>
            </a:r>
            <a:r>
              <a:rPr lang="en-GB" sz="1200">
                <a:solidFill>
                  <a:schemeClr val="dk1"/>
                </a:solidFill>
              </a:rPr>
              <a:t> (L1 (Lasso) + L2 (Ridge) regularization) </a:t>
            </a:r>
            <a:r>
              <a:rPr b="1" lang="en-GB" sz="1200">
                <a:solidFill>
                  <a:schemeClr val="dk1"/>
                </a:solidFill>
              </a:rPr>
              <a:t>- 5 fold CV</a:t>
            </a:r>
            <a:endParaRPr b="1" sz="12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-GB" sz="1400">
                <a:solidFill>
                  <a:schemeClr val="dk1"/>
                </a:solidFill>
              </a:rPr>
              <a:t>Performance Evaluation Metrics:</a:t>
            </a:r>
            <a:endParaRPr b="1" sz="14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-GB" sz="1200">
                <a:solidFill>
                  <a:schemeClr val="dk1"/>
                </a:solidFill>
              </a:rPr>
              <a:t>Classification: </a:t>
            </a:r>
            <a:r>
              <a:rPr lang="en-GB" sz="1200">
                <a:solidFill>
                  <a:schemeClr val="dk1"/>
                </a:solidFill>
              </a:rPr>
              <a:t>Accuracy, F1 Score, Macro Precision, Macro Recall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-GB" sz="1200">
                <a:solidFill>
                  <a:schemeClr val="dk1"/>
                </a:solidFill>
              </a:rPr>
              <a:t>Continuous Value Prediction: </a:t>
            </a:r>
            <a:r>
              <a:rPr lang="en-GB" sz="1200">
                <a:solidFill>
                  <a:schemeClr val="dk1"/>
                </a:solidFill>
              </a:rPr>
              <a:t>Mean Absolute Error </a:t>
            </a:r>
            <a:r>
              <a:rPr b="1" lang="en-GB" sz="1200">
                <a:solidFill>
                  <a:schemeClr val="dk1"/>
                </a:solidFill>
              </a:rPr>
              <a:t>(MAE), </a:t>
            </a:r>
            <a:r>
              <a:rPr lang="en-GB" sz="1200">
                <a:solidFill>
                  <a:schemeClr val="dk1"/>
                </a:solidFill>
              </a:rPr>
              <a:t>Root Mean Squared Error (</a:t>
            </a:r>
            <a:r>
              <a:rPr b="1" lang="en-GB" sz="1200">
                <a:solidFill>
                  <a:schemeClr val="dk1"/>
                </a:solidFill>
              </a:rPr>
              <a:t>RMSE)</a:t>
            </a:r>
            <a:endParaRPr b="1" sz="12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-GB" sz="1400">
                <a:solidFill>
                  <a:schemeClr val="dk1"/>
                </a:solidFill>
              </a:rPr>
              <a:t>Classification Labels Elaborated: </a:t>
            </a:r>
            <a:endParaRPr b="1" sz="14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-GB" sz="1200">
                <a:solidFill>
                  <a:srgbClr val="FF0000"/>
                </a:solidFill>
              </a:rPr>
              <a:t>Binary:</a:t>
            </a:r>
            <a:r>
              <a:rPr b="1" lang="en-GB" sz="1200">
                <a:solidFill>
                  <a:schemeClr val="dk1"/>
                </a:solidFill>
              </a:rPr>
              <a:t> R</a:t>
            </a:r>
            <a:r>
              <a:rPr lang="en-GB" sz="1200">
                <a:solidFill>
                  <a:schemeClr val="dk1"/>
                </a:solidFill>
              </a:rPr>
              <a:t> (&gt;= 25% MADRS drop); </a:t>
            </a:r>
            <a:r>
              <a:rPr b="1" lang="en-GB" sz="1200">
                <a:solidFill>
                  <a:schemeClr val="dk1"/>
                </a:solidFill>
              </a:rPr>
              <a:t>NR</a:t>
            </a:r>
            <a:r>
              <a:rPr lang="en-GB" sz="1200">
                <a:solidFill>
                  <a:schemeClr val="dk1"/>
                </a:solidFill>
              </a:rPr>
              <a:t> (&lt;25% MADRS drop)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-GB" sz="1200">
                <a:solidFill>
                  <a:srgbClr val="FF0000"/>
                </a:solidFill>
              </a:rPr>
              <a:t>Three Label:</a:t>
            </a:r>
            <a:r>
              <a:rPr b="1" lang="en-GB" sz="1200">
                <a:solidFill>
                  <a:schemeClr val="dk1"/>
                </a:solidFill>
              </a:rPr>
              <a:t> NR</a:t>
            </a:r>
            <a:r>
              <a:rPr lang="en-GB" sz="1200">
                <a:solidFill>
                  <a:schemeClr val="dk1"/>
                </a:solidFill>
              </a:rPr>
              <a:t> (&lt;=10% drop); </a:t>
            </a:r>
            <a:r>
              <a:rPr b="1" lang="en-GB" sz="1200">
                <a:solidFill>
                  <a:schemeClr val="dk1"/>
                </a:solidFill>
              </a:rPr>
              <a:t>PR</a:t>
            </a:r>
            <a:r>
              <a:rPr lang="en-GB" sz="1200">
                <a:solidFill>
                  <a:schemeClr val="dk1"/>
                </a:solidFill>
              </a:rPr>
              <a:t> (&gt; 10% and &lt;50% drop); </a:t>
            </a:r>
            <a:r>
              <a:rPr b="1" lang="en-GB" sz="1200">
                <a:solidFill>
                  <a:schemeClr val="dk1"/>
                </a:solidFill>
              </a:rPr>
              <a:t>Remission</a:t>
            </a:r>
            <a:r>
              <a:rPr lang="en-GB" sz="1200">
                <a:solidFill>
                  <a:schemeClr val="dk1"/>
                </a:solidFill>
              </a:rPr>
              <a:t> (&gt;= 50% drop)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-GB" sz="1200">
                <a:solidFill>
                  <a:srgbClr val="FF0000"/>
                </a:solidFill>
              </a:rPr>
              <a:t>Quad Label:</a:t>
            </a:r>
            <a:r>
              <a:rPr b="1" lang="en-GB" sz="1200">
                <a:solidFill>
                  <a:schemeClr val="dk1"/>
                </a:solidFill>
              </a:rPr>
              <a:t> Deteriorating</a:t>
            </a:r>
            <a:r>
              <a:rPr lang="en-GB" sz="1200">
                <a:solidFill>
                  <a:schemeClr val="dk1"/>
                </a:solidFill>
              </a:rPr>
              <a:t> (&gt;10% jump) </a:t>
            </a:r>
            <a:r>
              <a:rPr b="1" lang="en-GB" sz="1200">
                <a:solidFill>
                  <a:schemeClr val="dk1"/>
                </a:solidFill>
              </a:rPr>
              <a:t>Stable</a:t>
            </a:r>
            <a:r>
              <a:rPr lang="en-GB" sz="1200">
                <a:solidFill>
                  <a:schemeClr val="dk1"/>
                </a:solidFill>
              </a:rPr>
              <a:t> (&lt;=10% jump and &lt;=10% drop); </a:t>
            </a:r>
            <a:r>
              <a:rPr b="1" lang="en-GB" sz="1200">
                <a:solidFill>
                  <a:schemeClr val="dk1"/>
                </a:solidFill>
              </a:rPr>
              <a:t>PR</a:t>
            </a:r>
            <a:r>
              <a:rPr lang="en-GB" sz="1200">
                <a:solidFill>
                  <a:schemeClr val="dk1"/>
                </a:solidFill>
              </a:rPr>
              <a:t> (&gt;10% and &lt;50% drop); </a:t>
            </a:r>
            <a:r>
              <a:rPr b="1" lang="en-GB" sz="1200">
                <a:solidFill>
                  <a:schemeClr val="dk1"/>
                </a:solidFill>
              </a:rPr>
              <a:t>Remission</a:t>
            </a:r>
            <a:r>
              <a:rPr lang="en-GB" sz="1200">
                <a:solidFill>
                  <a:schemeClr val="dk1"/>
                </a:solidFill>
              </a:rPr>
              <a:t> (&gt;=50% drop)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-GB" sz="1200">
                <a:solidFill>
                  <a:srgbClr val="FF0000"/>
                </a:solidFill>
              </a:rPr>
              <a:t>Five Label:</a:t>
            </a:r>
            <a:r>
              <a:rPr b="1" lang="en-GB" sz="1200">
                <a:solidFill>
                  <a:schemeClr val="dk1"/>
                </a:solidFill>
              </a:rPr>
              <a:t> Deteriorating</a:t>
            </a:r>
            <a:r>
              <a:rPr lang="en-GB" sz="1200">
                <a:solidFill>
                  <a:schemeClr val="dk1"/>
                </a:solidFill>
              </a:rPr>
              <a:t> (&gt;10% jump); </a:t>
            </a:r>
            <a:r>
              <a:rPr b="1" lang="en-GB" sz="1200">
                <a:solidFill>
                  <a:schemeClr val="dk1"/>
                </a:solidFill>
              </a:rPr>
              <a:t>Stable</a:t>
            </a:r>
            <a:r>
              <a:rPr lang="en-GB" sz="1200">
                <a:solidFill>
                  <a:schemeClr val="dk1"/>
                </a:solidFill>
              </a:rPr>
              <a:t> (&lt;=10% jump and &lt;=10% drop); </a:t>
            </a:r>
            <a:r>
              <a:rPr b="1" lang="en-GB" sz="1200">
                <a:solidFill>
                  <a:schemeClr val="dk1"/>
                </a:solidFill>
              </a:rPr>
              <a:t>MR</a:t>
            </a:r>
            <a:r>
              <a:rPr lang="en-GB" sz="1200">
                <a:solidFill>
                  <a:schemeClr val="dk1"/>
                </a:solidFill>
              </a:rPr>
              <a:t> (&gt;10% and &lt;25% drop); </a:t>
            </a:r>
            <a:r>
              <a:rPr b="1" lang="en-GB" sz="1200">
                <a:solidFill>
                  <a:schemeClr val="dk1"/>
                </a:solidFill>
              </a:rPr>
              <a:t>SR</a:t>
            </a:r>
            <a:r>
              <a:rPr lang="en-GB" sz="1200">
                <a:solidFill>
                  <a:schemeClr val="dk1"/>
                </a:solidFill>
              </a:rPr>
              <a:t> (&gt;=25% and &lt;50% drop); </a:t>
            </a:r>
            <a:r>
              <a:rPr b="1" lang="en-GB" sz="1200">
                <a:solidFill>
                  <a:schemeClr val="dk1"/>
                </a:solidFill>
              </a:rPr>
              <a:t>Remission</a:t>
            </a:r>
            <a:r>
              <a:rPr lang="en-GB" sz="1200">
                <a:solidFill>
                  <a:schemeClr val="dk1"/>
                </a:solidFill>
              </a:rPr>
              <a:t> (&gt;=50% drop)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62" name="Google Shape;16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3" name="Google Shape;163;p24"/>
          <p:cNvSpPr txBox="1"/>
          <p:nvPr/>
        </p:nvSpPr>
        <p:spPr>
          <a:xfrm>
            <a:off x="1274100" y="4735675"/>
            <a:ext cx="75582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990000"/>
                </a:solidFill>
              </a:rPr>
              <a:t>R: Response; NR: No Response; PR: Partial Response; MR: Mild Response; SR: Strong Response</a:t>
            </a:r>
            <a:endParaRPr b="1" sz="1200">
              <a:solidFill>
                <a:srgbClr val="99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type="title"/>
          </p:nvPr>
        </p:nvSpPr>
        <p:spPr>
          <a:xfrm>
            <a:off x="311700" y="230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Predictive Embedding Classification Performance</a:t>
            </a:r>
            <a:endParaRPr b="1"/>
          </a:p>
        </p:txBody>
      </p:sp>
      <p:sp>
        <p:nvSpPr>
          <p:cNvPr id="169" name="Google Shape;169;p25"/>
          <p:cNvSpPr txBox="1"/>
          <p:nvPr>
            <p:ph idx="1" type="body"/>
          </p:nvPr>
        </p:nvSpPr>
        <p:spPr>
          <a:xfrm>
            <a:off x="311700" y="651275"/>
            <a:ext cx="8520600" cy="39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</a:rPr>
              <a:t>For 3 DCM models x 3 different CV methods x 3 classification models x 4 label modes:</a:t>
            </a:r>
            <a:endParaRPr sz="14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-GB" sz="1200">
                <a:solidFill>
                  <a:srgbClr val="FF0000"/>
                </a:solidFill>
              </a:rPr>
              <a:t>108 tabular results were obtained</a:t>
            </a:r>
            <a:r>
              <a:rPr lang="en-GB" sz="1200">
                <a:solidFill>
                  <a:schemeClr val="dk1"/>
                </a:solidFill>
              </a:rPr>
              <a:t> (3x3x3x4 = 108)</a:t>
            </a:r>
            <a:endParaRPr b="1" sz="1200">
              <a:solidFill>
                <a:srgbClr val="274E13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-GB" sz="1200">
                <a:solidFill>
                  <a:srgbClr val="274E13"/>
                </a:solidFill>
              </a:rPr>
              <a:t>We only present the best Cross-Validation-Classification Model-Label Mode combo for each DCM</a:t>
            </a:r>
            <a:endParaRPr b="1" sz="1200">
              <a:solidFill>
                <a:srgbClr val="274E13"/>
              </a:solidFill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-GB" sz="1200">
                <a:solidFill>
                  <a:schemeClr val="dk1"/>
                </a:solidFill>
              </a:rPr>
              <a:t>NaN </a:t>
            </a:r>
            <a:r>
              <a:rPr lang="en-GB" sz="1200">
                <a:solidFill>
                  <a:schemeClr val="dk1"/>
                </a:solidFill>
              </a:rPr>
              <a:t>values encountered for F1 score, </a:t>
            </a:r>
            <a:r>
              <a:rPr lang="en-GB" sz="1200">
                <a:solidFill>
                  <a:schemeClr val="dk1"/>
                </a:solidFill>
              </a:rPr>
              <a:t>Precision</a:t>
            </a:r>
            <a:r>
              <a:rPr lang="en-GB" sz="1200">
                <a:solidFill>
                  <a:schemeClr val="dk1"/>
                </a:solidFill>
              </a:rPr>
              <a:t> and Recall 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-GB" sz="1200">
                <a:solidFill>
                  <a:schemeClr val="dk1"/>
                </a:solidFill>
              </a:rPr>
              <a:t>Not for all but many CV-classification model-label mode combinations </a:t>
            </a:r>
            <a:r>
              <a:rPr lang="en-GB" sz="1200">
                <a:solidFill>
                  <a:srgbClr val="FF0000"/>
                </a:solidFill>
              </a:rPr>
              <a:t>(</a:t>
            </a:r>
            <a:r>
              <a:rPr b="1" lang="en-GB" sz="1200">
                <a:solidFill>
                  <a:srgbClr val="FF0000"/>
                </a:solidFill>
              </a:rPr>
              <a:t>non-binary classification cases)</a:t>
            </a:r>
            <a:endParaRPr b="1" sz="1200">
              <a:solidFill>
                <a:srgbClr val="FF00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b="1" lang="en-GB" sz="1200">
                <a:solidFill>
                  <a:schemeClr val="dk1"/>
                </a:solidFill>
              </a:rPr>
              <a:t>Class imbalance issue due to small dataset </a:t>
            </a:r>
            <a:r>
              <a:rPr b="1" lang="en-GB" sz="1200">
                <a:solidFill>
                  <a:srgbClr val="FF0000"/>
                </a:solidFill>
              </a:rPr>
              <a:t>(26 subjects)</a:t>
            </a:r>
            <a:endParaRPr b="1" sz="1200">
              <a:solidFill>
                <a:srgbClr val="FF0000"/>
              </a:solidFill>
            </a:endParaRPr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</a:pPr>
            <a:r>
              <a:rPr lang="en-GB" sz="1200">
                <a:solidFill>
                  <a:schemeClr val="dk1"/>
                </a:solidFill>
              </a:rPr>
              <a:t>Off 58 subjects, only 26 depressed patients had b0 fMRI scans and MADRS scores for b0 and d2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70" name="Google Shape;170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aphicFrame>
        <p:nvGraphicFramePr>
          <p:cNvPr id="171" name="Google Shape;171;p25"/>
          <p:cNvGraphicFramePr/>
          <p:nvPr/>
        </p:nvGraphicFramePr>
        <p:xfrm>
          <a:off x="86550" y="2495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{8A2CA8AA-37CE-4865-B82F-277DE1712DCA}</a:tableStyleId>
              </a:tblPr>
              <a:tblGrid>
                <a:gridCol w="341900"/>
                <a:gridCol w="917750"/>
                <a:gridCol w="668725"/>
                <a:gridCol w="590900"/>
                <a:gridCol w="629825"/>
              </a:tblGrid>
              <a:tr h="1688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Fold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Accuracy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F1_Score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Precision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Recall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1665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1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0.83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0.83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0.83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0.875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665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2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0.6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0.58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0.67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0.75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665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3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0.8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0.8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0.83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0.83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665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4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0.6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0.58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0.67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0.75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665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5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0.8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0.76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0.75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0.875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234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Avg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0.73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0.71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0.75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0.82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</a:tbl>
          </a:graphicData>
        </a:graphic>
      </p:graphicFrame>
      <p:sp>
        <p:nvSpPr>
          <p:cNvPr id="172" name="Google Shape;172;p25"/>
          <p:cNvSpPr txBox="1"/>
          <p:nvPr/>
        </p:nvSpPr>
        <p:spPr>
          <a:xfrm>
            <a:off x="354850" y="3736125"/>
            <a:ext cx="3494400" cy="1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chemeClr val="dk1"/>
                </a:solidFill>
              </a:rPr>
              <a:t>B</a:t>
            </a:r>
            <a:r>
              <a:rPr b="1" lang="en-GB" sz="900">
                <a:solidFill>
                  <a:schemeClr val="dk1"/>
                </a:solidFill>
              </a:rPr>
              <a:t>in</a:t>
            </a:r>
            <a:r>
              <a:rPr b="1" lang="en-GB" sz="900">
                <a:solidFill>
                  <a:schemeClr val="dk1"/>
                </a:solidFill>
              </a:rPr>
              <a:t>ary Classification Performance on 4x4 DCM</a:t>
            </a:r>
            <a:endParaRPr b="1" sz="900">
              <a:solidFill>
                <a:schemeClr val="dk1"/>
              </a:solidFill>
            </a:endParaRPr>
          </a:p>
        </p:txBody>
      </p:sp>
      <p:graphicFrame>
        <p:nvGraphicFramePr>
          <p:cNvPr id="173" name="Google Shape;173;p25"/>
          <p:cNvGraphicFramePr/>
          <p:nvPr/>
        </p:nvGraphicFramePr>
        <p:xfrm>
          <a:off x="3297113" y="3372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{8A2CA8AA-37CE-4865-B82F-277DE1712DCA}</a:tableStyleId>
              </a:tblPr>
              <a:tblGrid>
                <a:gridCol w="314400"/>
                <a:gridCol w="582675"/>
                <a:gridCol w="890250"/>
                <a:gridCol w="595775"/>
                <a:gridCol w="595775"/>
              </a:tblGrid>
              <a:tr h="218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Fold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Accuracy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F1_Score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Precision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Recall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1517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1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0.67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0.625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0.67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0.8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517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2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0.6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0.58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0.58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0.58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517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3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0.6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0.58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0.58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0.58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517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4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0.8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0.76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0.75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0.875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517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5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0.6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0.58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0.67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0.75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51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Avg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0.65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0.63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0.65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0.72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</a:tbl>
          </a:graphicData>
        </a:graphic>
      </p:graphicFrame>
      <p:sp>
        <p:nvSpPr>
          <p:cNvPr id="174" name="Google Shape;174;p25"/>
          <p:cNvSpPr txBox="1"/>
          <p:nvPr/>
        </p:nvSpPr>
        <p:spPr>
          <a:xfrm>
            <a:off x="3269000" y="4568975"/>
            <a:ext cx="3226200" cy="1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/>
              <a:t>Binary Classification Performance on 11x11 DCM</a:t>
            </a:r>
            <a:endParaRPr b="1" sz="900"/>
          </a:p>
        </p:txBody>
      </p:sp>
      <p:sp>
        <p:nvSpPr>
          <p:cNvPr id="175" name="Google Shape;175;p25"/>
          <p:cNvSpPr txBox="1"/>
          <p:nvPr/>
        </p:nvSpPr>
        <p:spPr>
          <a:xfrm>
            <a:off x="6442125" y="2859025"/>
            <a:ext cx="1734000" cy="10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graphicFrame>
        <p:nvGraphicFramePr>
          <p:cNvPr id="176" name="Google Shape;176;p25"/>
          <p:cNvGraphicFramePr/>
          <p:nvPr/>
        </p:nvGraphicFramePr>
        <p:xfrm>
          <a:off x="6329025" y="2671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{8A2CA8AA-37CE-4865-B82F-277DE1712DCA}</a:tableStyleId>
              </a:tblPr>
              <a:tblGrid>
                <a:gridCol w="476550"/>
                <a:gridCol w="574700"/>
                <a:gridCol w="574700"/>
                <a:gridCol w="604550"/>
                <a:gridCol w="544850"/>
              </a:tblGrid>
              <a:tr h="248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Fold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Accuracy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F1_Score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Precision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Recall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48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1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0.78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0.78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0.78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0.78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248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2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0.56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0.55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0.55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0.55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248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3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0.63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0.56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0.63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/>
                        <a:t>0.79</a:t>
                      </a:r>
                      <a:endParaRPr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248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Avg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0.65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0.63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0.65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/>
                        <a:t>0.70</a:t>
                      </a:r>
                      <a:endParaRPr b="1" sz="9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</a:tbl>
          </a:graphicData>
        </a:graphic>
      </p:graphicFrame>
      <p:sp>
        <p:nvSpPr>
          <p:cNvPr id="177" name="Google Shape;177;p25"/>
          <p:cNvSpPr txBox="1"/>
          <p:nvPr/>
        </p:nvSpPr>
        <p:spPr>
          <a:xfrm>
            <a:off x="6337450" y="3860313"/>
            <a:ext cx="2758500" cy="1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900">
                <a:solidFill>
                  <a:schemeClr val="dk1"/>
                </a:solidFill>
              </a:rPr>
              <a:t>Binary Classification Performance on 15x15 DCM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78" name="Google Shape;178;p25"/>
          <p:cNvSpPr txBox="1"/>
          <p:nvPr/>
        </p:nvSpPr>
        <p:spPr>
          <a:xfrm>
            <a:off x="3297125" y="2400950"/>
            <a:ext cx="30402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4A86E8"/>
                </a:solidFill>
              </a:rPr>
              <a:t>Binary Classification achieves minimum 65% accuracy for all 3 DCM embeddings across 3 and 5 fold cross validation!</a:t>
            </a:r>
            <a:endParaRPr b="1" sz="1200">
              <a:solidFill>
                <a:srgbClr val="4A86E8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/>
          <p:nvPr>
            <p:ph type="title"/>
          </p:nvPr>
        </p:nvSpPr>
        <p:spPr>
          <a:xfrm>
            <a:off x="311700" y="230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Continuous</a:t>
            </a:r>
            <a:r>
              <a:rPr b="1" lang="en-GB"/>
              <a:t> Value Prediction Performance</a:t>
            </a:r>
            <a:endParaRPr b="1"/>
          </a:p>
        </p:txBody>
      </p:sp>
      <p:sp>
        <p:nvSpPr>
          <p:cNvPr id="184" name="Google Shape;184;p26"/>
          <p:cNvSpPr txBox="1"/>
          <p:nvPr>
            <p:ph idx="1" type="body"/>
          </p:nvPr>
        </p:nvSpPr>
        <p:spPr>
          <a:xfrm>
            <a:off x="311700" y="651275"/>
            <a:ext cx="8520600" cy="39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</a:rPr>
              <a:t>For 3 DCM models x 1 cross validation method x 1 regression model x 2 predictive tasks:</a:t>
            </a:r>
            <a:endParaRPr sz="1400"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-GB" sz="1200">
                <a:solidFill>
                  <a:srgbClr val="FF0000"/>
                </a:solidFill>
              </a:rPr>
              <a:t>6 tabular results were obtained</a:t>
            </a:r>
            <a:r>
              <a:rPr lang="en-GB" sz="1200">
                <a:solidFill>
                  <a:schemeClr val="dk1"/>
                </a:solidFill>
              </a:rPr>
              <a:t> (3x3x3x4 = 108)</a:t>
            </a:r>
            <a:endParaRPr b="1" sz="1200">
              <a:solidFill>
                <a:srgbClr val="274E13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74E13"/>
              </a:buClr>
              <a:buSzPts val="1200"/>
              <a:buChar char="○"/>
            </a:pPr>
            <a:r>
              <a:rPr lang="en-GB" sz="1200">
                <a:solidFill>
                  <a:srgbClr val="274E13"/>
                </a:solidFill>
              </a:rPr>
              <a:t>2 predictive tasks: predict on absolute MADRS and difference in MADRS scores (b0 - d2) 2 days post infusion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</p:txBody>
      </p:sp>
      <p:sp>
        <p:nvSpPr>
          <p:cNvPr id="185" name="Google Shape;185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6" name="Google Shape;186;p26"/>
          <p:cNvSpPr txBox="1"/>
          <p:nvPr/>
        </p:nvSpPr>
        <p:spPr>
          <a:xfrm>
            <a:off x="6442125" y="2859025"/>
            <a:ext cx="1734000" cy="10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87" name="Google Shape;187;p26" title="regression_metrics_4x4_5_fold_elasticnet_cv_absolut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800" y="1402775"/>
            <a:ext cx="2921523" cy="158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6" title="regression_metrics_4x4_5_fold_elasticnet_cv_delta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838" y="3351325"/>
            <a:ext cx="2921457" cy="158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6" title="regression_metrics_11x11_5_fold_elasticnet_cv_absolute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72050" y="1439000"/>
            <a:ext cx="2892375" cy="1547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6" title="regression_metrics_11x11_5_fold_elasticnet_cv_delta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72050" y="3351325"/>
            <a:ext cx="2892375" cy="1547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6" title="regression_metrics_15x15_5_fold_elasticnet_cv_absolute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24150" y="1402775"/>
            <a:ext cx="2768599" cy="158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6" title="regression_metrics_15x15_5_fold_elasticnet_cv_delta.png"/>
          <p:cNvPicPr preferRelativeResize="0"/>
          <p:nvPr/>
        </p:nvPicPr>
        <p:blipFill rotWithShape="1">
          <a:blip r:embed="rId8">
            <a:alphaModFix/>
          </a:blip>
          <a:srcRect b="0" l="-1380" r="1380" t="0"/>
          <a:stretch/>
        </p:blipFill>
        <p:spPr>
          <a:xfrm>
            <a:off x="5964425" y="3241288"/>
            <a:ext cx="2768599" cy="15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6"/>
          <p:cNvSpPr txBox="1"/>
          <p:nvPr/>
        </p:nvSpPr>
        <p:spPr>
          <a:xfrm>
            <a:off x="117825" y="2897125"/>
            <a:ext cx="3486300" cy="1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800">
                <a:solidFill>
                  <a:schemeClr val="dk1"/>
                </a:solidFill>
              </a:rPr>
              <a:t>4x4 DCM 5-fold Cross-Validation Metrics on Predicting Absolute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</a:rPr>
              <a:t>MADRS Values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194" name="Google Shape;194;p26"/>
          <p:cNvSpPr txBox="1"/>
          <p:nvPr/>
        </p:nvSpPr>
        <p:spPr>
          <a:xfrm>
            <a:off x="177800" y="4825375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</a:rPr>
              <a:t>4x4 DCM 5-fold Cross-Validation Metrics on Predicting Delta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</a:rPr>
              <a:t>MADRS Values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195" name="Google Shape;195;p26"/>
          <p:cNvSpPr txBox="1"/>
          <p:nvPr/>
        </p:nvSpPr>
        <p:spPr>
          <a:xfrm>
            <a:off x="3177800" y="4787275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</a:rPr>
              <a:t>11</a:t>
            </a:r>
            <a:r>
              <a:rPr lang="en-GB" sz="800">
                <a:solidFill>
                  <a:schemeClr val="dk1"/>
                </a:solidFill>
              </a:rPr>
              <a:t>x11 DCM 5-fold Cross-Validation Metrics on Predicting Delta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</a:rPr>
              <a:t>MADRS Values</a:t>
            </a:r>
            <a:endParaRPr/>
          </a:p>
        </p:txBody>
      </p:sp>
      <p:sp>
        <p:nvSpPr>
          <p:cNvPr id="196" name="Google Shape;196;p26"/>
          <p:cNvSpPr txBox="1"/>
          <p:nvPr/>
        </p:nvSpPr>
        <p:spPr>
          <a:xfrm>
            <a:off x="3240725" y="2897125"/>
            <a:ext cx="3000000" cy="1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800">
                <a:solidFill>
                  <a:schemeClr val="dk1"/>
                </a:solidFill>
              </a:rPr>
              <a:t>11x11 DCM 5-fold Cross-Validation Metrics on Predicting Absolute MADRS Values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97" name="Google Shape;197;p26"/>
          <p:cNvSpPr txBox="1"/>
          <p:nvPr/>
        </p:nvSpPr>
        <p:spPr>
          <a:xfrm>
            <a:off x="6079700" y="2897125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</a:rPr>
              <a:t>15x15 DCM 5-fold Cross-Validation Metrics on Predicting Absolute MADRS Values</a:t>
            </a:r>
            <a:endParaRPr/>
          </a:p>
        </p:txBody>
      </p:sp>
      <p:sp>
        <p:nvSpPr>
          <p:cNvPr id="198" name="Google Shape;198;p26"/>
          <p:cNvSpPr txBox="1"/>
          <p:nvPr/>
        </p:nvSpPr>
        <p:spPr>
          <a:xfrm>
            <a:off x="6124150" y="4756850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1"/>
                </a:solidFill>
              </a:rPr>
              <a:t>15x15 DCM 5-fold Cross-Validation Metrics on Predicting Delta MADRS Values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/>
          <p:nvPr>
            <p:ph type="title"/>
          </p:nvPr>
        </p:nvSpPr>
        <p:spPr>
          <a:xfrm>
            <a:off x="3879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2120"/>
              <a:t>Cross-Validation Accuracy at a Glance</a:t>
            </a:r>
            <a:endParaRPr b="1" sz="2120"/>
          </a:p>
        </p:txBody>
      </p:sp>
      <p:sp>
        <p:nvSpPr>
          <p:cNvPr id="204" name="Google Shape;204;p27"/>
          <p:cNvSpPr txBox="1"/>
          <p:nvPr>
            <p:ph idx="1" type="body"/>
          </p:nvPr>
        </p:nvSpPr>
        <p:spPr>
          <a:xfrm>
            <a:off x="6900" y="1152475"/>
            <a:ext cx="8520600" cy="11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Rows = model families with accuracy across CV folds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Best performance: Binary classification with 4x4 DCM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06" name="Google Shape;206;p27" title="Mean_1_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1325" y="736840"/>
            <a:ext cx="2522750" cy="17434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7" title="Mean_2_S.png"/>
          <p:cNvPicPr preferRelativeResize="0"/>
          <p:nvPr/>
        </p:nvPicPr>
        <p:blipFill rotWithShape="1">
          <a:blip r:embed="rId4">
            <a:alphaModFix/>
          </a:blip>
          <a:srcRect b="0" l="24167" r="0" t="0"/>
          <a:stretch/>
        </p:blipFill>
        <p:spPr>
          <a:xfrm>
            <a:off x="6919200" y="742725"/>
            <a:ext cx="1989300" cy="178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7" title="Mean_3_S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69275" y="2625000"/>
            <a:ext cx="2522750" cy="175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7" title="Mean_4_s.png"/>
          <p:cNvPicPr preferRelativeResize="0"/>
          <p:nvPr/>
        </p:nvPicPr>
        <p:blipFill rotWithShape="1">
          <a:blip r:embed="rId6">
            <a:alphaModFix/>
          </a:blip>
          <a:srcRect b="0" l="24104" r="0" t="0"/>
          <a:stretch/>
        </p:blipFill>
        <p:spPr>
          <a:xfrm>
            <a:off x="6935950" y="2579625"/>
            <a:ext cx="2049126" cy="184602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7"/>
          <p:cNvSpPr txBox="1"/>
          <p:nvPr>
            <p:ph idx="1" type="body"/>
          </p:nvPr>
        </p:nvSpPr>
        <p:spPr>
          <a:xfrm>
            <a:off x="4970250" y="4425650"/>
            <a:ext cx="3626400" cy="6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900">
                <a:solidFill>
                  <a:schemeClr val="dk1"/>
                </a:solidFill>
              </a:rPr>
              <a:t>4 Heatmaps (binary to penta-class) with mean accuracy values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211" name="Google Shape;211;p27"/>
          <p:cNvSpPr txBox="1"/>
          <p:nvPr>
            <p:ph idx="1" type="body"/>
          </p:nvPr>
        </p:nvSpPr>
        <p:spPr>
          <a:xfrm>
            <a:off x="6900" y="2794000"/>
            <a:ext cx="4547700" cy="9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Accuracy drops with </a:t>
            </a:r>
            <a:r>
              <a:rPr lang="en-GB" sz="1200">
                <a:solidFill>
                  <a:schemeClr val="dk1"/>
                </a:solidFill>
              </a:rPr>
              <a:t>larger</a:t>
            </a:r>
            <a:r>
              <a:rPr lang="en-GB" sz="1200">
                <a:solidFill>
                  <a:schemeClr val="dk1"/>
                </a:solidFill>
              </a:rPr>
              <a:t> DCMs &amp; finer label granularity</a:t>
            </a:r>
            <a:r>
              <a:rPr lang="en-GB" sz="1200">
                <a:solidFill>
                  <a:schemeClr val="dk1"/>
                </a:solidFill>
              </a:rPr>
              <a:t>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7"/>
          <p:cNvSpPr/>
          <p:nvPr/>
        </p:nvSpPr>
        <p:spPr>
          <a:xfrm>
            <a:off x="2140625" y="1893900"/>
            <a:ext cx="166500" cy="815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7"/>
          <p:cNvSpPr txBox="1"/>
          <p:nvPr>
            <p:ph idx="1" type="body"/>
          </p:nvPr>
        </p:nvSpPr>
        <p:spPr>
          <a:xfrm>
            <a:off x="6900" y="3365400"/>
            <a:ext cx="8520600" cy="11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Smaller (biologically) embeddings outperform noisier </a:t>
            </a:r>
            <a:br>
              <a:rPr lang="en-GB" sz="1200">
                <a:solidFill>
                  <a:schemeClr val="dk1"/>
                </a:solidFill>
              </a:rPr>
            </a:br>
            <a:r>
              <a:rPr lang="en-GB" sz="1200">
                <a:solidFill>
                  <a:schemeClr val="dk1"/>
                </a:solidFill>
              </a:rPr>
              <a:t>larger ones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4" name="Google Shape;214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4825" y="4663225"/>
            <a:ext cx="1061600" cy="34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8"/>
          <p:cNvSpPr txBox="1"/>
          <p:nvPr>
            <p:ph type="title"/>
          </p:nvPr>
        </p:nvSpPr>
        <p:spPr>
          <a:xfrm>
            <a:off x="3879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2120"/>
              <a:t>Permutation Tests: Actually Significant?</a:t>
            </a:r>
            <a:endParaRPr b="1" sz="2120"/>
          </a:p>
        </p:txBody>
      </p:sp>
      <p:sp>
        <p:nvSpPr>
          <p:cNvPr id="220" name="Google Shape;220;p28"/>
          <p:cNvSpPr txBox="1"/>
          <p:nvPr>
            <p:ph idx="1" type="body"/>
          </p:nvPr>
        </p:nvSpPr>
        <p:spPr>
          <a:xfrm>
            <a:off x="311700" y="3134925"/>
            <a:ext cx="8520600" cy="15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500 random label shuffles per fold → null accuracies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Significance metric: Combined p-values via Fisher’s method → heatmaps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Larger DCMs </a:t>
            </a: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≈ chance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221" name="Google Shape;221;p28" title="P_value_plots.png"/>
          <p:cNvPicPr preferRelativeResize="0"/>
          <p:nvPr/>
        </p:nvPicPr>
        <p:blipFill rotWithShape="1">
          <a:blip r:embed="rId3">
            <a:alphaModFix/>
          </a:blip>
          <a:srcRect b="5891" l="0" r="0" t="0"/>
          <a:stretch/>
        </p:blipFill>
        <p:spPr>
          <a:xfrm>
            <a:off x="190537" y="745950"/>
            <a:ext cx="8762925" cy="21817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23" name="Google Shape;223;p28"/>
          <p:cNvSpPr/>
          <p:nvPr/>
        </p:nvSpPr>
        <p:spPr>
          <a:xfrm>
            <a:off x="504175" y="4059675"/>
            <a:ext cx="647400" cy="203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4" name="Google Shape;224;p28"/>
          <p:cNvSpPr txBox="1"/>
          <p:nvPr>
            <p:ph idx="1" type="body"/>
          </p:nvPr>
        </p:nvSpPr>
        <p:spPr>
          <a:xfrm>
            <a:off x="1233750" y="3983475"/>
            <a:ext cx="8520600" cy="8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Statistical validation matches intuition: The Signal lives in small networks, especially for binary labels!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225" name="Google Shape;22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825" y="4663225"/>
            <a:ext cx="1061600" cy="34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9"/>
          <p:cNvSpPr txBox="1"/>
          <p:nvPr>
            <p:ph type="title"/>
          </p:nvPr>
        </p:nvSpPr>
        <p:spPr>
          <a:xfrm>
            <a:off x="3879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Key</a:t>
            </a:r>
            <a:r>
              <a:rPr b="1" lang="en-GB"/>
              <a:t> Strengths of Our Findings</a:t>
            </a:r>
            <a:endParaRPr b="1"/>
          </a:p>
        </p:txBody>
      </p:sp>
      <p:sp>
        <p:nvSpPr>
          <p:cNvPr id="231" name="Google Shape;23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32" name="Google Shape;232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500"/>
              <a:buChar char="●"/>
            </a:pPr>
            <a:r>
              <a:rPr lang="en-GB" sz="1500">
                <a:solidFill>
                  <a:srgbClr val="38761D"/>
                </a:solidFill>
              </a:rPr>
              <a:t>Clear Clinical Motivation</a:t>
            </a:r>
            <a:endParaRPr sz="1500">
              <a:solidFill>
                <a:srgbClr val="38761D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-GB" sz="1500">
                <a:solidFill>
                  <a:schemeClr val="dk1"/>
                </a:solidFill>
              </a:rPr>
              <a:t>Distinguish ketamine responders vs. non-responders in MDD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500"/>
              <a:buChar char="●"/>
            </a:pPr>
            <a:r>
              <a:rPr lang="en-GB" sz="1500">
                <a:solidFill>
                  <a:srgbClr val="38761D"/>
                </a:solidFill>
              </a:rPr>
              <a:t>Interpretability over complexity</a:t>
            </a:r>
            <a:endParaRPr sz="1500">
              <a:solidFill>
                <a:srgbClr val="38761D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-GB" sz="1500">
                <a:solidFill>
                  <a:schemeClr val="dk1"/>
                </a:solidFill>
              </a:rPr>
              <a:t> 4x4 DCM saw high accuracy 73% , low p-values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500"/>
              <a:buChar char="●"/>
            </a:pPr>
            <a:r>
              <a:rPr lang="en-GB" sz="1500">
                <a:solidFill>
                  <a:srgbClr val="38761D"/>
                </a:solidFill>
              </a:rPr>
              <a:t>Efficiency &amp; effectivity of the models generative embeddings</a:t>
            </a:r>
            <a:endParaRPr sz="1500">
              <a:solidFill>
                <a:srgbClr val="38761D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-GB" sz="1500">
                <a:solidFill>
                  <a:schemeClr val="dk1"/>
                </a:solidFill>
              </a:rPr>
              <a:t> &lt;1 min vs. 35 min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500"/>
              <a:buChar char="●"/>
            </a:pPr>
            <a:r>
              <a:rPr lang="en-GB" sz="1500">
                <a:solidFill>
                  <a:srgbClr val="38761D"/>
                </a:solidFill>
              </a:rPr>
              <a:t>Single baseline scan provides immediate utility</a:t>
            </a:r>
            <a:endParaRPr sz="1500">
              <a:solidFill>
                <a:srgbClr val="38761D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500"/>
              <a:buChar char="●"/>
            </a:pPr>
            <a:r>
              <a:rPr lang="en-GB" sz="1500">
                <a:solidFill>
                  <a:srgbClr val="38761D"/>
                </a:solidFill>
              </a:rPr>
              <a:t>Robust cross-validation</a:t>
            </a:r>
            <a:endParaRPr sz="1500">
              <a:solidFill>
                <a:srgbClr val="38761D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-GB" sz="1500">
                <a:solidFill>
                  <a:schemeClr val="dk1"/>
                </a:solidFill>
              </a:rPr>
              <a:t>3-5 fold CV shows stability for the 4x4 across folds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500"/>
              <a:buChar char="●"/>
            </a:pPr>
            <a:r>
              <a:rPr lang="en-GB" sz="1500">
                <a:solidFill>
                  <a:srgbClr val="38761D"/>
                </a:solidFill>
              </a:rPr>
              <a:t>General reproducibility!</a:t>
            </a:r>
            <a:endParaRPr sz="1500">
              <a:solidFill>
                <a:srgbClr val="38761D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400">
              <a:solidFill>
                <a:srgbClr val="38761D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0"/>
          <p:cNvSpPr txBox="1"/>
          <p:nvPr>
            <p:ph type="title"/>
          </p:nvPr>
        </p:nvSpPr>
        <p:spPr>
          <a:xfrm>
            <a:off x="3879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Limitations and Future Work</a:t>
            </a:r>
            <a:endParaRPr b="1"/>
          </a:p>
        </p:txBody>
      </p:sp>
      <p:sp>
        <p:nvSpPr>
          <p:cNvPr id="238" name="Google Shape;23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39" name="Google Shape;239;p30"/>
          <p:cNvSpPr txBox="1"/>
          <p:nvPr/>
        </p:nvSpPr>
        <p:spPr>
          <a:xfrm>
            <a:off x="250825" y="789475"/>
            <a:ext cx="8442300" cy="39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861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260"/>
              <a:buChar char="●"/>
            </a:pPr>
            <a:r>
              <a:rPr lang="en-GB">
                <a:solidFill>
                  <a:srgbClr val="CC0000"/>
                </a:solidFill>
              </a:rPr>
              <a:t>Tiny sample size: </a:t>
            </a:r>
            <a:r>
              <a:rPr lang="en-GB">
                <a:solidFill>
                  <a:schemeClr val="dk1"/>
                </a:solidFill>
              </a:rPr>
              <a:t>study on 26 subjects cannot be generalised to larger groups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200"/>
              <a:buChar char="○"/>
            </a:pPr>
            <a:r>
              <a:rPr lang="en-GB" sz="1200">
                <a:solidFill>
                  <a:srgbClr val="CC0000"/>
                </a:solidFill>
              </a:rPr>
              <a:t>P-values vary wildly between folds</a:t>
            </a:r>
            <a:endParaRPr sz="1200">
              <a:solidFill>
                <a:srgbClr val="CC0000"/>
              </a:solidFill>
            </a:endParaRPr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200"/>
              <a:buChar char="○"/>
            </a:pPr>
            <a:r>
              <a:rPr lang="en-GB" sz="1200">
                <a:solidFill>
                  <a:srgbClr val="CC0000"/>
                </a:solidFill>
              </a:rPr>
              <a:t>Class imbalance: </a:t>
            </a:r>
            <a:r>
              <a:rPr lang="en-GB" sz="1200">
                <a:solidFill>
                  <a:schemeClr val="dk1"/>
                </a:solidFill>
              </a:rPr>
              <a:t>Some classes only 1-2 samples per fold! 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200"/>
              <a:buChar char="○"/>
            </a:pPr>
            <a:r>
              <a:rPr lang="en-GB" sz="1200">
                <a:solidFill>
                  <a:srgbClr val="CC0000"/>
                </a:solidFill>
              </a:rPr>
              <a:t>Unstable metrics for more nuanced </a:t>
            </a:r>
            <a:r>
              <a:rPr lang="en-GB" sz="1200">
                <a:solidFill>
                  <a:srgbClr val="CC0000"/>
                </a:solidFill>
              </a:rPr>
              <a:t>classification: </a:t>
            </a:r>
            <a:r>
              <a:rPr lang="en-GB" sz="1200">
                <a:solidFill>
                  <a:schemeClr val="dk1"/>
                </a:solidFill>
              </a:rPr>
              <a:t>3, 4, 5-label classification yield NaN values in F1 score, Precision and Recall</a:t>
            </a:r>
            <a:endParaRPr sz="12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400"/>
              <a:buChar char="●"/>
            </a:pPr>
            <a:r>
              <a:rPr lang="en-GB">
                <a:solidFill>
                  <a:srgbClr val="CC0000"/>
                </a:solidFill>
              </a:rPr>
              <a:t>Overfitting in larger DCMs: </a:t>
            </a:r>
            <a:r>
              <a:rPr lang="en-GB">
                <a:solidFill>
                  <a:schemeClr val="dk1"/>
                </a:solidFill>
              </a:rPr>
              <a:t>Feature count explodes from 16 to 225 but observations stays the same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400"/>
              <a:buChar char="●"/>
            </a:pPr>
            <a:r>
              <a:rPr lang="en-GB">
                <a:solidFill>
                  <a:srgbClr val="CC0000"/>
                </a:solidFill>
              </a:rPr>
              <a:t>Models memorizes noise </a:t>
            </a:r>
            <a:endParaRPr>
              <a:solidFill>
                <a:srgbClr val="CC0000"/>
              </a:solidFill>
            </a:endParaRPr>
          </a:p>
          <a:p>
            <a:pPr indent="-30861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260"/>
              <a:buChar char="●"/>
            </a:pPr>
            <a:r>
              <a:rPr lang="en-GB">
                <a:solidFill>
                  <a:srgbClr val="CC0000"/>
                </a:solidFill>
              </a:rPr>
              <a:t>Classification success sensitive to how labels are defined</a:t>
            </a:r>
            <a:endParaRPr>
              <a:solidFill>
                <a:srgbClr val="CC0000"/>
              </a:solidFill>
            </a:endParaRPr>
          </a:p>
          <a:p>
            <a:pPr indent="-30861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260"/>
              <a:buChar char="●"/>
            </a:pPr>
            <a:r>
              <a:rPr lang="en-GB">
                <a:solidFill>
                  <a:srgbClr val="CC0000"/>
                </a:solidFill>
              </a:rPr>
              <a:t>Continuous Value Prediction for all DCM embeddings have poor MAE &amp; RMSE scores</a:t>
            </a:r>
            <a:endParaRPr>
              <a:solidFill>
                <a:schemeClr val="dk1"/>
              </a:solidFill>
            </a:endParaRPr>
          </a:p>
          <a:p>
            <a:pPr indent="-29083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80"/>
              <a:buChar char="○"/>
            </a:pPr>
            <a:r>
              <a:rPr lang="en-GB" sz="1200">
                <a:solidFill>
                  <a:schemeClr val="dk1"/>
                </a:solidFill>
              </a:rPr>
              <a:t>Generative embeddings do not store enough informative features to assist in such tasks</a:t>
            </a:r>
            <a:endParaRPr sz="1200">
              <a:solidFill>
                <a:schemeClr val="dk1"/>
              </a:solidFill>
            </a:endParaRPr>
          </a:p>
          <a:p>
            <a:pPr indent="-29083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80"/>
              <a:buChar char="○"/>
            </a:pPr>
            <a:r>
              <a:rPr lang="en-GB" sz="1200">
                <a:solidFill>
                  <a:schemeClr val="dk1"/>
                </a:solidFill>
              </a:rPr>
              <a:t>Regression models need more fine tuning to learn from these features</a:t>
            </a:r>
            <a:endParaRPr sz="12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-GB" sz="1500">
                <a:solidFill>
                  <a:schemeClr val="dk1"/>
                </a:solidFill>
              </a:rPr>
              <a:t>Future Work:</a:t>
            </a:r>
            <a:endParaRPr b="1" sz="15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-GB" sz="1200">
                <a:solidFill>
                  <a:schemeClr val="dk1"/>
                </a:solidFill>
              </a:rPr>
              <a:t>Building a bigger fMRI dataset of depressed subjects to test more nuanced classification methods</a:t>
            </a:r>
            <a:endParaRPr b="1"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-GB" sz="1200">
                <a:solidFill>
                  <a:schemeClr val="dk1"/>
                </a:solidFill>
              </a:rPr>
              <a:t>Fine-tune ElasticNet or similar models to test generative embeddings on continuous prediction tasks</a:t>
            </a:r>
            <a:r>
              <a:rPr b="1" lang="en-GB" sz="1200">
                <a:solidFill>
                  <a:schemeClr val="dk1"/>
                </a:solidFill>
              </a:rPr>
              <a:t> </a:t>
            </a:r>
            <a:endParaRPr b="1"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-GB" sz="1200">
                <a:solidFill>
                  <a:schemeClr val="dk1"/>
                </a:solidFill>
              </a:rPr>
              <a:t>Test classification &amp; regression models with session b0 MADRS score as an additional feature 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1"/>
          <p:cNvSpPr txBox="1"/>
          <p:nvPr>
            <p:ph type="title"/>
          </p:nvPr>
        </p:nvSpPr>
        <p:spPr>
          <a:xfrm>
            <a:off x="3879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Where does this leave us?</a:t>
            </a:r>
            <a:endParaRPr b="1"/>
          </a:p>
        </p:txBody>
      </p:sp>
      <p:sp>
        <p:nvSpPr>
          <p:cNvPr id="245" name="Google Shape;245;p31"/>
          <p:cNvSpPr txBox="1"/>
          <p:nvPr>
            <p:ph idx="1" type="body"/>
          </p:nvPr>
        </p:nvSpPr>
        <p:spPr>
          <a:xfrm>
            <a:off x="345125" y="1152450"/>
            <a:ext cx="8520600" cy="14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dk1"/>
                </a:solidFill>
              </a:rPr>
              <a:t>Focus on compact, interpretable 4x4 embedding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6" name="Google Shape;246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47" name="Google Shape;247;p31"/>
          <p:cNvSpPr txBox="1"/>
          <p:nvPr>
            <p:ph idx="1" type="body"/>
          </p:nvPr>
        </p:nvSpPr>
        <p:spPr>
          <a:xfrm>
            <a:off x="1210275" y="2130825"/>
            <a:ext cx="8520600" cy="14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dk1"/>
                </a:solidFill>
              </a:rPr>
              <a:t>Scale the cohort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8" name="Google Shape;248;p31"/>
          <p:cNvSpPr txBox="1"/>
          <p:nvPr>
            <p:ph idx="1" type="body"/>
          </p:nvPr>
        </p:nvSpPr>
        <p:spPr>
          <a:xfrm>
            <a:off x="2141700" y="3130325"/>
            <a:ext cx="8520600" cy="14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dk1"/>
                </a:solidFill>
              </a:rPr>
              <a:t>Add model complexity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9" name="Google Shape;249;p31"/>
          <p:cNvSpPr/>
          <p:nvPr/>
        </p:nvSpPr>
        <p:spPr>
          <a:xfrm rot="2496794">
            <a:off x="477125" y="1736650"/>
            <a:ext cx="843850" cy="273701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0" name="Google Shape;250;p31"/>
          <p:cNvSpPr/>
          <p:nvPr/>
        </p:nvSpPr>
        <p:spPr>
          <a:xfrm rot="2496794">
            <a:off x="1442225" y="2779825"/>
            <a:ext cx="843850" cy="273701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51" name="Google Shape;25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825" y="4663225"/>
            <a:ext cx="1061600" cy="34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2"/>
          <p:cNvSpPr txBox="1"/>
          <p:nvPr>
            <p:ph type="title"/>
          </p:nvPr>
        </p:nvSpPr>
        <p:spPr>
          <a:xfrm>
            <a:off x="3879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Bibliography</a:t>
            </a:r>
            <a:endParaRPr b="1"/>
          </a:p>
        </p:txBody>
      </p:sp>
      <p:sp>
        <p:nvSpPr>
          <p:cNvPr id="257" name="Google Shape;257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5750" lvl="0" marL="45720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900"/>
              <a:buAutoNum type="arabicPeriod"/>
            </a:pPr>
            <a:r>
              <a:rPr lang="en-GB" sz="900">
                <a:solidFill>
                  <a:schemeClr val="dk1"/>
                </a:solidFill>
              </a:rPr>
              <a:t>W. S.-N. A. W. D. R. L. N. G. H. R. L. B. M. P. S.-W. K. B. M. B. G.F. M. Trivedi MH, Rush AJ, “Evaluation of outcomes with citalopram for depression using measurement-based care in star*d: implications for clinical practice,” Am J Psychiatry, vol. 18, 2006.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AutoNum type="arabicPeriod"/>
            </a:pPr>
            <a:r>
              <a:rPr lang="en-GB" sz="900">
                <a:solidFill>
                  <a:schemeClr val="dk1"/>
                </a:solidFill>
              </a:rPr>
              <a:t>J. C. J. J. D. Thomas R. Einarson, Steven R. Arikian, “Comparison of extended-release venlafaxine, selective serotonin reuptake inhibitors, and tricyclic antidepressants in the treatment of depression: A meta-analysis of randomized controlled trials,” Clinical Therapeutics, vol. 21, 1999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AutoNum type="arabicPeriod"/>
            </a:pPr>
            <a:r>
              <a:rPr lang="en-GB" sz="900">
                <a:solidFill>
                  <a:schemeClr val="dk1"/>
                </a:solidFill>
              </a:rPr>
              <a:t>Jennifer W. Evans and Allison C. Nugent and Carlos A. Zarate (2025). NIMH Ketamine Mechanism of Action Study. OpenNeuro. [Dataset] doi: doi:10.18112/openneuro.ds005917.v1.0.1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AutoNum type="arabicPeriod"/>
            </a:pPr>
            <a:r>
              <a:rPr lang="en-GB" sz="900">
                <a:solidFill>
                  <a:schemeClr val="dk1"/>
                </a:solidFill>
              </a:rPr>
              <a:t>Zarate, C. A., Singh, J. B., Carlson, P. J., Brutsche, N. E., Ameli, R., Luckenbaugh, D. A., Charney, D. S., &amp; Manji, H. K. (2006). A randomized trial of an N-methyl-D-aspartate antagonist in treatment-resistant major depression. </a:t>
            </a:r>
            <a:r>
              <a:rPr i="1" lang="en-GB" sz="900">
                <a:solidFill>
                  <a:schemeClr val="dk1"/>
                </a:solidFill>
              </a:rPr>
              <a:t>Archives of General Psychiatry, 63</a:t>
            </a:r>
            <a:r>
              <a:rPr lang="en-GB" sz="900">
                <a:solidFill>
                  <a:schemeClr val="dk1"/>
                </a:solidFill>
              </a:rPr>
              <a:t>(8), 856–864. </a:t>
            </a:r>
            <a:r>
              <a:rPr lang="en-GB" sz="900" u="sng">
                <a:solidFill>
                  <a:schemeClr val="hlink"/>
                </a:solidFill>
                <a:hlinkClick r:id="rId3"/>
              </a:rPr>
              <a:t>https://doi.org/10.1001/archpsyc.63.8.856:contentReference[oaicite:7</a:t>
            </a:r>
            <a:r>
              <a:rPr lang="en-GB" sz="900">
                <a:solidFill>
                  <a:schemeClr val="dk1"/>
                </a:solidFill>
              </a:rPr>
              <a:t>]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AutoNum type="arabicPeriod"/>
            </a:pPr>
            <a:r>
              <a:rPr lang="en-GB" sz="900">
                <a:solidFill>
                  <a:schemeClr val="dk1"/>
                </a:solidFill>
              </a:rPr>
              <a:t>Frässle S, Yao Y, Schöbi D, Aponte EA, Heinzle J, Stephan KE (2018) Generative models for clinical applications in computational psychiatry.Wiley Interdiscip Rev Cogn Sci 9(3):e1460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AutoNum type="arabicPeriod"/>
            </a:pPr>
            <a:r>
              <a:rPr lang="en-GB" sz="900">
                <a:solidFill>
                  <a:schemeClr val="dk1"/>
                </a:solidFill>
              </a:rPr>
              <a:t>Galioulline H, Frässle S, Harrison SJ, Pereira I, Heinzle J, Stephan KE. Predicting future depressive episodes from resting-state fMRI with generative embedding. Neuroimage. 2023 Jun;273:119986. doi: 10.1016/j.neuroimage.2023.119986. Epub 2023 Mar 22. PMID: 36958617.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258" name="Google Shape;258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441075" y="285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Content</a:t>
            </a:r>
            <a:endParaRPr b="1"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</a:rPr>
              <a:t>Motivation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</a:rPr>
              <a:t>Related Work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</a:rPr>
              <a:t>DCMs for Depression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</a:rPr>
              <a:t>Generative Embeddings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</a:rPr>
              <a:t>Results of Prediction Tasks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</a:rPr>
              <a:t>Strengths &amp; Weaknesses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</a:rPr>
              <a:t>Future Work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75" name="Google Shape;7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 txBox="1"/>
          <p:nvPr>
            <p:ph type="title"/>
          </p:nvPr>
        </p:nvSpPr>
        <p:spPr>
          <a:xfrm>
            <a:off x="2528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THANK YOU FOR YOUR ATTENTION!</a:t>
            </a:r>
            <a:endParaRPr b="1"/>
          </a:p>
        </p:txBody>
      </p:sp>
      <p:sp>
        <p:nvSpPr>
          <p:cNvPr id="264" name="Google Shape;26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4"/>
          <p:cNvSpPr txBox="1"/>
          <p:nvPr>
            <p:ph type="title"/>
          </p:nvPr>
        </p:nvSpPr>
        <p:spPr>
          <a:xfrm>
            <a:off x="2528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BACKUP SLIDES</a:t>
            </a:r>
            <a:endParaRPr b="1"/>
          </a:p>
        </p:txBody>
      </p:sp>
      <p:sp>
        <p:nvSpPr>
          <p:cNvPr id="270" name="Google Shape;270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35" title="From_perm_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0296" y="445025"/>
            <a:ext cx="7111300" cy="4639726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6"/>
          <p:cNvSpPr txBox="1"/>
          <p:nvPr>
            <p:ph type="title"/>
          </p:nvPr>
        </p:nvSpPr>
        <p:spPr>
          <a:xfrm>
            <a:off x="311700" y="445025"/>
            <a:ext cx="314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Backup</a:t>
            </a:r>
            <a:endParaRPr/>
          </a:p>
        </p:txBody>
      </p:sp>
      <p:sp>
        <p:nvSpPr>
          <p:cNvPr id="282" name="Google Shape;282;p36"/>
          <p:cNvSpPr txBox="1"/>
          <p:nvPr>
            <p:ph idx="1" type="body"/>
          </p:nvPr>
        </p:nvSpPr>
        <p:spPr>
          <a:xfrm>
            <a:off x="12615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500">
                <a:solidFill>
                  <a:schemeClr val="dk1"/>
                </a:solidFill>
              </a:rPr>
              <a:t>21-node DCM ROIs</a:t>
            </a:r>
            <a:endParaRPr sz="2500">
              <a:solidFill>
                <a:schemeClr val="dk1"/>
              </a:solidFill>
            </a:endParaRPr>
          </a:p>
        </p:txBody>
      </p:sp>
      <p:pic>
        <p:nvPicPr>
          <p:cNvPr id="283" name="Google Shape;28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6150" y="0"/>
            <a:ext cx="508779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7"/>
          <p:cNvSpPr txBox="1"/>
          <p:nvPr>
            <p:ph type="title"/>
          </p:nvPr>
        </p:nvSpPr>
        <p:spPr>
          <a:xfrm>
            <a:off x="311700" y="445025"/>
            <a:ext cx="2350800" cy="10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Backup Tozzi ROIs</a:t>
            </a:r>
            <a:endParaRPr/>
          </a:p>
        </p:txBody>
      </p:sp>
      <p:sp>
        <p:nvSpPr>
          <p:cNvPr id="290" name="Google Shape;290;p37"/>
          <p:cNvSpPr txBox="1"/>
          <p:nvPr>
            <p:ph idx="1" type="body"/>
          </p:nvPr>
        </p:nvSpPr>
        <p:spPr>
          <a:xfrm>
            <a:off x="236725" y="4364875"/>
            <a:ext cx="2178300" cy="4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000"/>
              <a:t>Tozzi et al., 2024</a:t>
            </a:r>
            <a:endParaRPr sz="1000"/>
          </a:p>
        </p:txBody>
      </p:sp>
      <p:sp>
        <p:nvSpPr>
          <p:cNvPr id="291" name="Google Shape;291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92" name="Google Shape;29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4325" y="0"/>
            <a:ext cx="4872876" cy="124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4325" y="1202397"/>
            <a:ext cx="4872876" cy="11985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84450" y="2400950"/>
            <a:ext cx="4872876" cy="3452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84450" y="2746200"/>
            <a:ext cx="4872874" cy="2232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7075" y="1751580"/>
            <a:ext cx="3582626" cy="2331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8"/>
          <p:cNvSpPr txBox="1"/>
          <p:nvPr>
            <p:ph type="title"/>
          </p:nvPr>
        </p:nvSpPr>
        <p:spPr>
          <a:xfrm>
            <a:off x="311700" y="157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Related Work &amp; Inspirations</a:t>
            </a:r>
            <a:endParaRPr b="1"/>
          </a:p>
        </p:txBody>
      </p:sp>
      <p:sp>
        <p:nvSpPr>
          <p:cNvPr id="302" name="Google Shape;302;p38"/>
          <p:cNvSpPr txBox="1"/>
          <p:nvPr>
            <p:ph idx="1" type="body"/>
          </p:nvPr>
        </p:nvSpPr>
        <p:spPr>
          <a:xfrm>
            <a:off x="311700" y="823875"/>
            <a:ext cx="8520600" cy="37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-GB" sz="1400">
                <a:solidFill>
                  <a:schemeClr val="dk1"/>
                </a:solidFill>
              </a:rPr>
              <a:t>Related work in DCM Generative Modeling:</a:t>
            </a:r>
            <a:endParaRPr b="1"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GB" sz="1200">
                <a:solidFill>
                  <a:schemeClr val="dk1"/>
                </a:solidFill>
              </a:rPr>
              <a:t>Stefan Frässle et. al [5] </a:t>
            </a:r>
            <a:r>
              <a:rPr lang="en-GB" sz="1200">
                <a:solidFill>
                  <a:schemeClr val="dk1"/>
                </a:solidFill>
              </a:rPr>
              <a:t>surveyed DCM modeling, its challenges</a:t>
            </a:r>
            <a:r>
              <a:rPr lang="en-GB" sz="1200">
                <a:solidFill>
                  <a:schemeClr val="dk1"/>
                </a:solidFill>
              </a:rPr>
              <a:t> and clinical applications in computational psychiatry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-GB" sz="1200">
                <a:solidFill>
                  <a:schemeClr val="dk1"/>
                </a:solidFill>
              </a:rPr>
              <a:t>Galioulline et. al [6] worked on predicting future depressive states using generative embeddings from resting state fMRI</a:t>
            </a:r>
            <a:endParaRPr sz="12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-GB" sz="1200">
                <a:solidFill>
                  <a:schemeClr val="dk1"/>
                </a:solidFill>
              </a:rPr>
              <a:t>Above works inspired us to implement DCMs for fMRI to identify Ketamine treatment responders and</a:t>
            </a:r>
            <a:endParaRPr sz="12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p</a:t>
            </a:r>
            <a:r>
              <a:rPr lang="en-GB" sz="1200">
                <a:solidFill>
                  <a:schemeClr val="dk1"/>
                </a:solidFill>
              </a:rPr>
              <a:t>redict treatment response values (MADRS) scores in patients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303" name="Google Shape;303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04" name="Google Shape;304;p38" title="Screenshot 2025-06-02 at 19.49.5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8151" y="98125"/>
            <a:ext cx="1797598" cy="1439675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38"/>
          <p:cNvSpPr txBox="1"/>
          <p:nvPr/>
        </p:nvSpPr>
        <p:spPr>
          <a:xfrm>
            <a:off x="7214325" y="1543700"/>
            <a:ext cx="1897800" cy="1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</a:rPr>
              <a:t>Friston et al., 2003, NeuroImage</a:t>
            </a:r>
            <a:endParaRPr sz="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9"/>
          <p:cNvSpPr txBox="1"/>
          <p:nvPr>
            <p:ph type="title"/>
          </p:nvPr>
        </p:nvSpPr>
        <p:spPr>
          <a:xfrm>
            <a:off x="220075" y="431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Links to All the Tables:</a:t>
            </a:r>
            <a:endParaRPr b="1"/>
          </a:p>
        </p:txBody>
      </p:sp>
      <p:sp>
        <p:nvSpPr>
          <p:cNvPr id="311" name="Google Shape;311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GB">
                <a:solidFill>
                  <a:schemeClr val="dk1"/>
                </a:solidFill>
              </a:rPr>
              <a:t>Regression Performance Metrics: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https://drive.google.com/drive/folders/1VdrC7v95wXy2z6Y1bb0dDftFRWz5-YAv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GB">
                <a:solidFill>
                  <a:schemeClr val="dk1"/>
                </a:solidFill>
              </a:rPr>
              <a:t>Classification Table Metrics: </a:t>
            </a:r>
            <a:r>
              <a:rPr lang="en-GB" u="sng">
                <a:solidFill>
                  <a:schemeClr val="hlink"/>
                </a:solidFill>
                <a:hlinkClick r:id="rId4"/>
              </a:rPr>
              <a:t>https://drive.google.com/drive/folders/1feefGpBDvN_3uZFatr3RutIRNcMECsFF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GB">
                <a:solidFill>
                  <a:schemeClr val="dk1"/>
                </a:solidFill>
              </a:rPr>
              <a:t>Performance Figures: </a:t>
            </a:r>
            <a:r>
              <a:rPr lang="en-GB" u="sng">
                <a:solidFill>
                  <a:schemeClr val="hlink"/>
                </a:solidFill>
                <a:hlinkClick r:id="rId5"/>
              </a:rPr>
              <a:t>https://gitlab.ethz.ch/tn_projects_fs2025/Project_8/-/tree/main/Classification_and_Regression_DCM/figures?ref_type=heads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12" name="Google Shape;312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50425" y="243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Motivation</a:t>
            </a:r>
            <a:endParaRPr b="1"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664500"/>
            <a:ext cx="8520600" cy="39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GB" sz="5600">
                <a:solidFill>
                  <a:schemeClr val="dk1"/>
                </a:solidFill>
              </a:rPr>
              <a:t>Major Depressive Disorder (MDD) is a common psychological disorder</a:t>
            </a:r>
            <a:endParaRPr sz="56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○"/>
            </a:pPr>
            <a:r>
              <a:rPr lang="en-GB" sz="4400">
                <a:solidFill>
                  <a:srgbClr val="000000"/>
                </a:solidFill>
              </a:rPr>
              <a:t>Effective treatment is still a challenge</a:t>
            </a:r>
            <a:endParaRPr sz="4400">
              <a:solidFill>
                <a:srgbClr val="000000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○"/>
            </a:pPr>
            <a:r>
              <a:rPr lang="en-GB" sz="4400">
                <a:solidFill>
                  <a:srgbClr val="000000"/>
                </a:solidFill>
              </a:rPr>
              <a:t>A</a:t>
            </a:r>
            <a:r>
              <a:rPr lang="en-GB" sz="4400">
                <a:solidFill>
                  <a:srgbClr val="000000"/>
                </a:solidFill>
              </a:rPr>
              <a:t>nti-depressants</a:t>
            </a:r>
            <a:r>
              <a:rPr lang="en-GB" sz="4400">
                <a:solidFill>
                  <a:srgbClr val="000000"/>
                </a:solidFill>
              </a:rPr>
              <a:t> (SSRI, SNRI etc.) show effect  in 2 - 4 weeks [1,2]</a:t>
            </a:r>
            <a:endParaRPr sz="4400">
              <a:solidFill>
                <a:srgbClr val="000000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○"/>
            </a:pPr>
            <a:r>
              <a:rPr lang="en-GB" sz="4400">
                <a:solidFill>
                  <a:srgbClr val="000000"/>
                </a:solidFill>
              </a:rPr>
              <a:t>No reliable way to estimate efficacy of medical treatment</a:t>
            </a:r>
            <a:endParaRPr sz="4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6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ct val="100000"/>
              <a:buChar char="●"/>
            </a:pPr>
            <a:r>
              <a:rPr lang="en-GB" sz="5600">
                <a:solidFill>
                  <a:srgbClr val="CC0000"/>
                </a:solidFill>
              </a:rPr>
              <a:t>Finding the right medication for a patient with MDD can be a long, iterative process.</a:t>
            </a:r>
            <a:endParaRPr sz="5600">
              <a:solidFill>
                <a:srgbClr val="CC0000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b="1" lang="en-GB" sz="5600">
                <a:solidFill>
                  <a:srgbClr val="000000"/>
                </a:solidFill>
              </a:rPr>
              <a:t>Ketamine (</a:t>
            </a:r>
            <a:r>
              <a:rPr lang="en-GB" sz="56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C</a:t>
            </a:r>
            <a:r>
              <a:rPr baseline="-25000" lang="en-GB" sz="56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13</a:t>
            </a:r>
            <a:r>
              <a:rPr lang="en-GB" sz="56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H</a:t>
            </a:r>
            <a:r>
              <a:rPr baseline="-25000" lang="en-GB" sz="56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16</a:t>
            </a:r>
            <a:r>
              <a:rPr lang="en-GB" sz="56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ClNO</a:t>
            </a:r>
            <a:r>
              <a:rPr b="1" lang="en-GB" sz="5600">
                <a:solidFill>
                  <a:srgbClr val="000000"/>
                </a:solidFill>
              </a:rPr>
              <a:t>) </a:t>
            </a:r>
            <a:r>
              <a:rPr lang="en-GB" sz="5600">
                <a:solidFill>
                  <a:srgbClr val="000000"/>
                </a:solidFill>
              </a:rPr>
              <a:t>has been studied by scientists as a potential anti-depressant </a:t>
            </a:r>
            <a:endParaRPr sz="5600">
              <a:solidFill>
                <a:srgbClr val="000000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○"/>
            </a:pPr>
            <a:r>
              <a:rPr lang="en-GB" sz="4400">
                <a:solidFill>
                  <a:srgbClr val="000000"/>
                </a:solidFill>
              </a:rPr>
              <a:t>Ketamine Mechanism of Action Study [3,4] is one such example</a:t>
            </a:r>
            <a:endParaRPr sz="4400">
              <a:solidFill>
                <a:srgbClr val="000000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○"/>
            </a:pPr>
            <a:r>
              <a:rPr lang="en-GB" sz="4400">
                <a:solidFill>
                  <a:srgbClr val="000000"/>
                </a:solidFill>
              </a:rPr>
              <a:t>Studies effects on MDD patients after a few days of Ketamine infusion (~2 to 10 days)</a:t>
            </a:r>
            <a:endParaRPr sz="4400">
              <a:solidFill>
                <a:srgbClr val="000000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b="1" lang="en-GB" sz="4800">
                <a:solidFill>
                  <a:srgbClr val="CC0000"/>
                </a:solidFill>
              </a:rPr>
              <a:t>Problem Statement:</a:t>
            </a:r>
            <a:r>
              <a:rPr b="1" lang="en-GB" sz="4800">
                <a:solidFill>
                  <a:srgbClr val="000000"/>
                </a:solidFill>
              </a:rPr>
              <a:t> </a:t>
            </a:r>
            <a:endParaRPr b="1" sz="4800">
              <a:solidFill>
                <a:srgbClr val="000000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9090"/>
              <a:buChar char="○"/>
            </a:pPr>
            <a:r>
              <a:rPr lang="en-GB" sz="4400">
                <a:solidFill>
                  <a:srgbClr val="000000"/>
                </a:solidFill>
              </a:rPr>
              <a:t>Estimate efficacy of Ketamine Infusion treatment on MDD patients from Ketamine study [3,4]</a:t>
            </a:r>
            <a:endParaRPr sz="4400">
              <a:solidFill>
                <a:srgbClr val="000000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9090"/>
              <a:buChar char="○"/>
            </a:pPr>
            <a:r>
              <a:rPr lang="en-GB" sz="4400">
                <a:solidFill>
                  <a:srgbClr val="000000"/>
                </a:solidFill>
              </a:rPr>
              <a:t>No information about the patients available except baseline (b0) fMRI scans</a:t>
            </a:r>
            <a:endParaRPr sz="44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rgbClr val="38761D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ct val="100000"/>
              <a:buChar char="●"/>
            </a:pPr>
            <a:r>
              <a:rPr b="1" lang="en-GB" sz="4800">
                <a:solidFill>
                  <a:srgbClr val="38761D"/>
                </a:solidFill>
              </a:rPr>
              <a:t>Solution: Perform DCM Generative Modeling on patients’ baseline fMRI scans</a:t>
            </a:r>
            <a:endParaRPr b="1" sz="4800">
              <a:solidFill>
                <a:srgbClr val="38761D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b="1" lang="en-GB" sz="4800">
                <a:solidFill>
                  <a:schemeClr val="dk1"/>
                </a:solidFill>
              </a:rPr>
              <a:t>Goal: </a:t>
            </a:r>
            <a:endParaRPr b="1" sz="48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-GB" sz="4400">
                <a:solidFill>
                  <a:schemeClr val="dk1"/>
                </a:solidFill>
              </a:rPr>
              <a:t>Use </a:t>
            </a:r>
            <a:r>
              <a:rPr lang="en-GB" sz="4400">
                <a:solidFill>
                  <a:schemeClr val="dk1"/>
                </a:solidFill>
              </a:rPr>
              <a:t>connectivity</a:t>
            </a:r>
            <a:r>
              <a:rPr lang="en-GB" sz="4400">
                <a:solidFill>
                  <a:schemeClr val="dk1"/>
                </a:solidFill>
              </a:rPr>
              <a:t> parameter estimates from DCMs as generative embeddings</a:t>
            </a:r>
            <a:endParaRPr sz="44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-GB" sz="4400">
                <a:solidFill>
                  <a:schemeClr val="dk1"/>
                </a:solidFill>
              </a:rPr>
              <a:t>Use generative embeddings to identify treatment responders from non-responder</a:t>
            </a:r>
            <a:endParaRPr sz="44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-GB" sz="4400">
                <a:solidFill>
                  <a:schemeClr val="dk1"/>
                </a:solidFill>
              </a:rPr>
              <a:t>Predict treatment response levels in patients using generative embeddings</a:t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97550" y="90698"/>
            <a:ext cx="1623600" cy="10824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7263350" y="1118375"/>
            <a:ext cx="1937100" cy="1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</a:rPr>
              <a:t>Source: </a:t>
            </a:r>
            <a:r>
              <a:rPr lang="en-GB" sz="900">
                <a:solidFill>
                  <a:schemeClr val="dk1"/>
                </a:solidFill>
              </a:rPr>
              <a:t>Johns Hopkins University</a:t>
            </a:r>
            <a:endParaRPr sz="400">
              <a:solidFill>
                <a:schemeClr val="dk1"/>
              </a:solidFill>
            </a:endParaRPr>
          </a:p>
        </p:txBody>
      </p:sp>
      <p:pic>
        <p:nvPicPr>
          <p:cNvPr id="85" name="Google Shape;85;p16"/>
          <p:cNvPicPr preferRelativeResize="0"/>
          <p:nvPr/>
        </p:nvPicPr>
        <p:blipFill rotWithShape="1">
          <a:blip r:embed="rId9">
            <a:alphaModFix/>
          </a:blip>
          <a:srcRect b="0" l="26629" r="30322" t="0"/>
          <a:stretch/>
        </p:blipFill>
        <p:spPr>
          <a:xfrm>
            <a:off x="7659917" y="1573350"/>
            <a:ext cx="1361232" cy="120235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7495700" y="2671025"/>
            <a:ext cx="2277300" cy="1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</a:rPr>
              <a:t>Ketamine Molecular Structure 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</a:rPr>
              <a:t>(Source: Chemistry World)</a:t>
            </a:r>
            <a:endParaRPr sz="900">
              <a:solidFill>
                <a:schemeClr val="dk1"/>
              </a:solidFill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810050" y="3130175"/>
            <a:ext cx="1060975" cy="12938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7659988" y="4392300"/>
            <a:ext cx="1361100" cy="1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</a:rPr>
              <a:t>An fMRI scan (Source: Open University)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317925" y="4747525"/>
            <a:ext cx="888600" cy="225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5" name="Google Shape;95;p17"/>
          <p:cNvSpPr txBox="1"/>
          <p:nvPr>
            <p:ph type="title"/>
          </p:nvPr>
        </p:nvSpPr>
        <p:spPr>
          <a:xfrm>
            <a:off x="387900" y="233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672"/>
              <a:buFont typeface="Arial"/>
              <a:buNone/>
            </a:pPr>
            <a:r>
              <a:rPr b="1" lang="en-GB" sz="2577"/>
              <a:t>rs</a:t>
            </a:r>
            <a:r>
              <a:rPr b="1" lang="en-GB" sz="2577"/>
              <a:t>fMRI Data Holds Information About Treatment Response</a:t>
            </a:r>
            <a:endParaRPr b="1" sz="2577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1084175"/>
            <a:ext cx="3947851" cy="268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1767" y="914999"/>
            <a:ext cx="2521033" cy="18001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/>
        </p:nvSpPr>
        <p:spPr>
          <a:xfrm>
            <a:off x="2529025" y="4663225"/>
            <a:ext cx="2148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</a:rPr>
              <a:t>Drysdale </a:t>
            </a:r>
            <a:r>
              <a:rPr lang="en-GB" sz="900">
                <a:solidFill>
                  <a:schemeClr val="dk1"/>
                </a:solidFill>
              </a:rPr>
              <a:t>et al., 2016, nature med.</a:t>
            </a:r>
            <a:endParaRPr sz="900">
              <a:solidFill>
                <a:schemeClr val="dk1"/>
              </a:solidFill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32275" y="2824175"/>
            <a:ext cx="3716891" cy="22326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/>
          <p:nvPr/>
        </p:nvSpPr>
        <p:spPr>
          <a:xfrm>
            <a:off x="2203150" y="2196575"/>
            <a:ext cx="207000" cy="752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7"/>
          <p:cNvSpPr/>
          <p:nvPr/>
        </p:nvSpPr>
        <p:spPr>
          <a:xfrm>
            <a:off x="3594800" y="3099275"/>
            <a:ext cx="741000" cy="197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460050" y="1098725"/>
            <a:ext cx="7758300" cy="32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GB">
                <a:solidFill>
                  <a:schemeClr val="dk1"/>
                </a:solidFill>
              </a:rPr>
              <a:t>A</a:t>
            </a:r>
            <a:r>
              <a:rPr lang="en-GB">
                <a:solidFill>
                  <a:schemeClr val="dk1"/>
                </a:solidFill>
              </a:rPr>
              <a:t> forward (generative) model of </a:t>
            </a:r>
            <a:endParaRPr>
              <a:solidFill>
                <a:schemeClr val="dk1"/>
              </a:solidFill>
            </a:endParaRPr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-GB">
                <a:solidFill>
                  <a:schemeClr val="dk1"/>
                </a:solidFill>
              </a:rPr>
              <a:t>how </a:t>
            </a:r>
            <a:r>
              <a:rPr lang="en-GB">
                <a:solidFill>
                  <a:schemeClr val="dk1"/>
                </a:solidFill>
              </a:rPr>
              <a:t>hidden</a:t>
            </a:r>
            <a:r>
              <a:rPr lang="en-GB">
                <a:solidFill>
                  <a:schemeClr val="dk1"/>
                </a:solidFill>
              </a:rPr>
              <a:t> neuronal states influence each other and </a:t>
            </a:r>
            <a:endParaRPr>
              <a:solidFill>
                <a:schemeClr val="dk1"/>
              </a:solidFill>
            </a:endParaRPr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-GB">
                <a:solidFill>
                  <a:schemeClr val="dk1"/>
                </a:solidFill>
              </a:rPr>
              <a:t>how these neuronal states produce the observed data (fMRI)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GB">
                <a:solidFill>
                  <a:schemeClr val="dk1"/>
                </a:solidFill>
              </a:rPr>
              <a:t>After specifying the brain regions (nodes) and which connections are allowed:</a:t>
            </a:r>
            <a:endParaRPr>
              <a:solidFill>
                <a:schemeClr val="dk1"/>
              </a:solidFill>
            </a:endParaRPr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-GB">
                <a:solidFill>
                  <a:schemeClr val="dk1"/>
                </a:solidFill>
              </a:rPr>
              <a:t>the model is fit (via Bayesian inversion) to the data, </a:t>
            </a:r>
            <a:endParaRPr>
              <a:solidFill>
                <a:schemeClr val="dk1"/>
              </a:solidFill>
            </a:endParaRPr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-GB">
                <a:solidFill>
                  <a:schemeClr val="dk1"/>
                </a:solidFill>
              </a:rPr>
              <a:t>This yields posterior estimates of effective connection strengths.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GB">
                <a:solidFill>
                  <a:schemeClr val="dk1"/>
                </a:solidFill>
              </a:rPr>
              <a:t>For task‐free data, a stochastic term is added to capture endogenous neuronal fluctuations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GB">
                <a:solidFill>
                  <a:schemeClr val="dk1"/>
                </a:solidFill>
              </a:rPr>
              <a:t>Spectral DCM operates in the frequency domain</a:t>
            </a:r>
            <a:endParaRPr>
              <a:solidFill>
                <a:schemeClr val="dk1"/>
              </a:solidFill>
            </a:endParaRPr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-GB">
                <a:solidFill>
                  <a:schemeClr val="dk1"/>
                </a:solidFill>
              </a:rPr>
              <a:t>fits cross‐spectral densities rather than raw time series</a:t>
            </a:r>
            <a:endParaRPr>
              <a:solidFill>
                <a:schemeClr val="dk1"/>
              </a:solidFill>
            </a:endParaRPr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-GB">
                <a:solidFill>
                  <a:schemeClr val="dk1"/>
                </a:solidFill>
              </a:rPr>
              <a:t>makes the model inversion more computationally efficient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7" name="Google Shape;10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8" name="Google Shape;108;p18"/>
          <p:cNvSpPr txBox="1"/>
          <p:nvPr>
            <p:ph type="title"/>
          </p:nvPr>
        </p:nvSpPr>
        <p:spPr>
          <a:xfrm>
            <a:off x="387900" y="269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577"/>
              <a:t>Dynamic Causal Modeling (DCM)</a:t>
            </a:r>
            <a:endParaRPr b="1" sz="2577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109" name="Google Shape;109;p18" title="Screenshot 2025-06-02 at 19.49.5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5950" y="345500"/>
            <a:ext cx="1668175" cy="133602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8"/>
          <p:cNvSpPr txBox="1"/>
          <p:nvPr/>
        </p:nvSpPr>
        <p:spPr>
          <a:xfrm>
            <a:off x="7123350" y="1583250"/>
            <a:ext cx="1897800" cy="1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</a:rPr>
              <a:t>Friston et al., 2003, NeuroImage</a:t>
            </a:r>
            <a:endParaRPr sz="9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387900" y="233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2320"/>
              <a:t>The Dataset</a:t>
            </a:r>
            <a:endParaRPr b="1" sz="2320"/>
          </a:p>
        </p:txBody>
      </p:sp>
      <p:sp>
        <p:nvSpPr>
          <p:cNvPr id="116" name="Google Shape;11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311700" y="748650"/>
            <a:ext cx="8339400" cy="19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GB" sz="1300">
                <a:solidFill>
                  <a:schemeClr val="dk1"/>
                </a:solidFill>
              </a:rPr>
              <a:t>26 participants with MDD | 18 healthy controls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GB" sz="1300">
                <a:solidFill>
                  <a:schemeClr val="dk1"/>
                </a:solidFill>
              </a:rPr>
              <a:t>Randomized to first receive saline or ketamine infusion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GB" sz="1300">
                <a:solidFill>
                  <a:schemeClr val="dk1"/>
                </a:solidFill>
              </a:rPr>
              <a:t>8 minutes task-free fMRI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GB" sz="1300">
                <a:solidFill>
                  <a:schemeClr val="dk1"/>
                </a:solidFill>
              </a:rPr>
              <a:t>scans &amp; assessments (MADRS) at baseline and 2 and 10 days after the infusions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GB" sz="1300">
                <a:solidFill>
                  <a:schemeClr val="dk1"/>
                </a:solidFill>
              </a:rPr>
              <a:t>Can Baseline fMRI data predict response at 2 days post ketamine infusion?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118" name="Google Shape;11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850" y="2375225"/>
            <a:ext cx="7014824" cy="2212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/>
        </p:nvSpPr>
        <p:spPr>
          <a:xfrm>
            <a:off x="3532500" y="4663225"/>
            <a:ext cx="1897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</a:rPr>
              <a:t>Evan </a:t>
            </a:r>
            <a:r>
              <a:rPr lang="en-GB" sz="900">
                <a:solidFill>
                  <a:schemeClr val="dk1"/>
                </a:solidFill>
              </a:rPr>
              <a:t>et al., 2018, Biol. Psy.</a:t>
            </a:r>
            <a:endParaRPr sz="9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/>
          <p:nvPr>
            <p:ph idx="1" type="body"/>
          </p:nvPr>
        </p:nvSpPr>
        <p:spPr>
          <a:xfrm>
            <a:off x="-138225" y="1119750"/>
            <a:ext cx="3674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MDD is associated with alterations in </a:t>
            </a:r>
            <a:r>
              <a:rPr lang="en-GB" sz="1500">
                <a:solidFill>
                  <a:schemeClr val="dk1"/>
                </a:solidFill>
              </a:rPr>
              <a:t>t</a:t>
            </a:r>
            <a:r>
              <a:rPr lang="en-GB" sz="1500">
                <a:solidFill>
                  <a:schemeClr val="dk1"/>
                </a:solidFill>
              </a:rPr>
              <a:t>he following brain networks:</a:t>
            </a:r>
            <a:endParaRPr sz="15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-GB">
                <a:solidFill>
                  <a:schemeClr val="dk1"/>
                </a:solidFill>
              </a:rPr>
              <a:t>Default Mode Network (DMN)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-GB">
                <a:solidFill>
                  <a:schemeClr val="dk1"/>
                </a:solidFill>
              </a:rPr>
              <a:t>Salience</a:t>
            </a:r>
            <a:r>
              <a:rPr b="1" lang="en-GB">
                <a:solidFill>
                  <a:schemeClr val="dk1"/>
                </a:solidFill>
              </a:rPr>
              <a:t> Network (SN)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-GB">
                <a:solidFill>
                  <a:schemeClr val="dk1"/>
                </a:solidFill>
              </a:rPr>
              <a:t>Attention Network (AN) </a:t>
            </a:r>
            <a:endParaRPr b="1">
              <a:solidFill>
                <a:schemeClr val="dk1"/>
              </a:solidFill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(AN = frontoparietal attention circuit)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25" name="Google Shape;12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6" name="Google Shape;126;p20"/>
          <p:cNvSpPr txBox="1"/>
          <p:nvPr>
            <p:ph type="title"/>
          </p:nvPr>
        </p:nvSpPr>
        <p:spPr>
          <a:xfrm>
            <a:off x="387900" y="233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2320"/>
              <a:t>Brain Regions Relevant for Depression</a:t>
            </a:r>
            <a:endParaRPr b="1" sz="2320"/>
          </a:p>
        </p:txBody>
      </p:sp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1450" y="1088500"/>
            <a:ext cx="5439702" cy="337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0"/>
          <p:cNvSpPr txBox="1"/>
          <p:nvPr/>
        </p:nvSpPr>
        <p:spPr>
          <a:xfrm>
            <a:off x="5638825" y="4461000"/>
            <a:ext cx="1897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</a:rPr>
              <a:t>Tozzi </a:t>
            </a:r>
            <a:r>
              <a:rPr lang="en-GB" sz="900">
                <a:solidFill>
                  <a:schemeClr val="dk1"/>
                </a:solidFill>
              </a:rPr>
              <a:t>et al., 2024, nature med.</a:t>
            </a:r>
            <a:endParaRPr sz="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11700" y="12468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GB">
                <a:solidFill>
                  <a:schemeClr val="dk1"/>
                </a:solidFill>
              </a:rPr>
              <a:t>Next to its primary effect as NMDA receptor antagonist –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GB">
                <a:solidFill>
                  <a:schemeClr val="dk1"/>
                </a:solidFill>
              </a:rPr>
              <a:t>Ketamine has been shown to:</a:t>
            </a:r>
            <a:endParaRPr>
              <a:solidFill>
                <a:schemeClr val="dk1"/>
              </a:solidFill>
            </a:endParaRPr>
          </a:p>
          <a:p>
            <a:pPr indent="-309795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-GB" sz="1382">
                <a:solidFill>
                  <a:schemeClr val="dk1"/>
                </a:solidFill>
              </a:rPr>
              <a:t>stimulate BDNF release and or expression </a:t>
            </a:r>
            <a:r>
              <a:rPr lang="en-GB" sz="1382">
                <a:solidFill>
                  <a:schemeClr val="dk1"/>
                </a:solidFill>
              </a:rPr>
              <a:t>in the </a:t>
            </a:r>
            <a:endParaRPr sz="1382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82">
                <a:solidFill>
                  <a:schemeClr val="dk1"/>
                </a:solidFill>
              </a:rPr>
              <a:t>medial prefrontal cortex (</a:t>
            </a:r>
            <a:r>
              <a:rPr b="1" lang="en-GB" sz="1382">
                <a:solidFill>
                  <a:schemeClr val="dk1"/>
                </a:solidFill>
              </a:rPr>
              <a:t>mPFC</a:t>
            </a:r>
            <a:r>
              <a:rPr lang="en-GB" sz="1382">
                <a:solidFill>
                  <a:schemeClr val="dk1"/>
                </a:solidFill>
              </a:rPr>
              <a:t>) and </a:t>
            </a:r>
            <a:r>
              <a:rPr b="1" lang="en-GB" sz="1382">
                <a:solidFill>
                  <a:schemeClr val="dk1"/>
                </a:solidFill>
              </a:rPr>
              <a:t>hippocampus</a:t>
            </a:r>
            <a:endParaRPr b="1" sz="1382">
              <a:solidFill>
                <a:schemeClr val="dk1"/>
              </a:solidFill>
            </a:endParaRPr>
          </a:p>
          <a:p>
            <a:pPr indent="-309795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-GB" sz="1382">
                <a:solidFill>
                  <a:schemeClr val="dk1"/>
                </a:solidFill>
              </a:rPr>
              <a:t>induce Endocannabinoid release. </a:t>
            </a:r>
            <a:r>
              <a:rPr lang="en-GB" sz="1382">
                <a:solidFill>
                  <a:schemeClr val="dk1"/>
                </a:solidFill>
              </a:rPr>
              <a:t>Increased amounts of endocannabinoid receptor CB1 are </a:t>
            </a:r>
            <a:endParaRPr sz="1382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82">
                <a:solidFill>
                  <a:schemeClr val="dk1"/>
                </a:solidFill>
              </a:rPr>
              <a:t>found in the </a:t>
            </a:r>
            <a:r>
              <a:rPr b="1" lang="en-GB" sz="1382">
                <a:solidFill>
                  <a:schemeClr val="dk1"/>
                </a:solidFill>
              </a:rPr>
              <a:t>hippocampus, amygdala </a:t>
            </a:r>
            <a:r>
              <a:rPr lang="en-GB" sz="1382">
                <a:solidFill>
                  <a:schemeClr val="dk1"/>
                </a:solidFill>
              </a:rPr>
              <a:t>and </a:t>
            </a:r>
            <a:r>
              <a:rPr b="1" lang="en-GB" sz="1382">
                <a:solidFill>
                  <a:schemeClr val="dk1"/>
                </a:solidFill>
              </a:rPr>
              <a:t>prefrontal cortex</a:t>
            </a:r>
            <a:endParaRPr b="1" sz="1382">
              <a:solidFill>
                <a:schemeClr val="dk1"/>
              </a:solidFill>
            </a:endParaRPr>
          </a:p>
          <a:p>
            <a:pPr indent="-309795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-GB" sz="1382">
                <a:solidFill>
                  <a:schemeClr val="dk1"/>
                </a:solidFill>
              </a:rPr>
              <a:t>alter 5-HT1B binding in the </a:t>
            </a:r>
            <a:r>
              <a:rPr b="1" lang="en-GB" sz="1382">
                <a:solidFill>
                  <a:schemeClr val="dk1"/>
                </a:solidFill>
              </a:rPr>
              <a:t>nucleus accumbens</a:t>
            </a:r>
            <a:r>
              <a:rPr lang="en-GB" sz="1382">
                <a:solidFill>
                  <a:schemeClr val="dk1"/>
                </a:solidFill>
              </a:rPr>
              <a:t> and </a:t>
            </a:r>
            <a:r>
              <a:rPr b="1" lang="en-GB" sz="1382">
                <a:solidFill>
                  <a:schemeClr val="dk1"/>
                </a:solidFill>
              </a:rPr>
              <a:t>ventral striatum</a:t>
            </a:r>
            <a:endParaRPr sz="1382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4" name="Google Shape;13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21"/>
          <p:cNvSpPr txBox="1"/>
          <p:nvPr>
            <p:ph type="title"/>
          </p:nvPr>
        </p:nvSpPr>
        <p:spPr>
          <a:xfrm>
            <a:off x="387900" y="233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2120"/>
              <a:t>Brain Regions I</a:t>
            </a:r>
            <a:r>
              <a:rPr b="1" lang="en-GB" sz="2120"/>
              <a:t>mplicated</a:t>
            </a:r>
            <a:r>
              <a:rPr b="1" lang="en-GB" sz="2120"/>
              <a:t> in Ketamine’s </a:t>
            </a:r>
            <a:endParaRPr b="1" sz="21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2120"/>
              <a:t>Antidepressant Mechanism</a:t>
            </a:r>
            <a:endParaRPr b="1" sz="2120"/>
          </a:p>
        </p:txBody>
      </p:sp>
      <p:pic>
        <p:nvPicPr>
          <p:cNvPr id="136" name="Google Shape;136;p21"/>
          <p:cNvPicPr preferRelativeResize="0"/>
          <p:nvPr/>
        </p:nvPicPr>
        <p:blipFill rotWithShape="1">
          <a:blip r:embed="rId3">
            <a:alphaModFix/>
          </a:blip>
          <a:srcRect b="0" l="26629" r="30322" t="0"/>
          <a:stretch/>
        </p:blipFill>
        <p:spPr>
          <a:xfrm>
            <a:off x="7415417" y="360350"/>
            <a:ext cx="1361232" cy="1202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1"/>
          <p:cNvSpPr txBox="1"/>
          <p:nvPr/>
        </p:nvSpPr>
        <p:spPr>
          <a:xfrm>
            <a:off x="7251200" y="1458025"/>
            <a:ext cx="2277300" cy="1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</a:rPr>
              <a:t>Ketamine Molecular Structure 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</a:rPr>
              <a:t>(Source: Chemistry World)</a:t>
            </a:r>
            <a:endParaRPr sz="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type="title"/>
          </p:nvPr>
        </p:nvSpPr>
        <p:spPr>
          <a:xfrm>
            <a:off x="311700" y="208925"/>
            <a:ext cx="8442600" cy="5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Fully Connected Spectral DCMs</a:t>
            </a:r>
            <a:endParaRPr b="1"/>
          </a:p>
        </p:txBody>
      </p:sp>
      <p:pic>
        <p:nvPicPr>
          <p:cNvPr id="143" name="Google Shape;143;p22"/>
          <p:cNvPicPr preferRelativeResize="0"/>
          <p:nvPr/>
        </p:nvPicPr>
        <p:blipFill rotWithShape="1">
          <a:blip r:embed="rId3">
            <a:alphaModFix/>
          </a:blip>
          <a:srcRect b="0" l="8082" r="14047" t="0"/>
          <a:stretch/>
        </p:blipFill>
        <p:spPr>
          <a:xfrm>
            <a:off x="183725" y="845850"/>
            <a:ext cx="2069100" cy="2588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2"/>
          <p:cNvPicPr preferRelativeResize="0"/>
          <p:nvPr/>
        </p:nvPicPr>
        <p:blipFill rotWithShape="1">
          <a:blip r:embed="rId4">
            <a:alphaModFix/>
          </a:blip>
          <a:srcRect b="0" l="3401" r="8717" t="0"/>
          <a:stretch/>
        </p:blipFill>
        <p:spPr>
          <a:xfrm>
            <a:off x="6646500" y="845850"/>
            <a:ext cx="2229875" cy="258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2"/>
          <p:cNvPicPr preferRelativeResize="0"/>
          <p:nvPr/>
        </p:nvPicPr>
        <p:blipFill rotWithShape="1">
          <a:blip r:embed="rId5">
            <a:alphaModFix/>
          </a:blip>
          <a:srcRect b="0" l="4797" r="13053" t="0"/>
          <a:stretch/>
        </p:blipFill>
        <p:spPr>
          <a:xfrm>
            <a:off x="4602500" y="845725"/>
            <a:ext cx="1938467" cy="258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2"/>
          <p:cNvPicPr preferRelativeResize="0"/>
          <p:nvPr/>
        </p:nvPicPr>
        <p:blipFill rotWithShape="1">
          <a:blip r:embed="rId6">
            <a:alphaModFix/>
          </a:blip>
          <a:srcRect b="705" l="4207" r="11808" t="5247"/>
          <a:stretch/>
        </p:blipFill>
        <p:spPr>
          <a:xfrm>
            <a:off x="2358358" y="845850"/>
            <a:ext cx="2138616" cy="25880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47" name="Google Shape;147;p22"/>
          <p:cNvGraphicFramePr/>
          <p:nvPr/>
        </p:nvGraphicFramePr>
        <p:xfrm>
          <a:off x="196263" y="3534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{8A2CA8AA-37CE-4865-B82F-277DE1712DCA}</a:tableStyleId>
              </a:tblPr>
              <a:tblGrid>
                <a:gridCol w="2116250"/>
                <a:gridCol w="2230250"/>
                <a:gridCol w="2044000"/>
                <a:gridCol w="22829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4-node DCM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11-Node DCM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15-node DCM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21-node DCM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DMN (blue)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DMN, AN (purple)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DMN, AN, SN (yellow)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DMN, AN, SN, Ket.rois (red)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Runtime: 1min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20 min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35 min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&gt; 5 hours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48" name="Google Shape;14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